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8" r:id="rId4"/>
    <p:sldMasterId id="2147483699" r:id="rId5"/>
    <p:sldMasterId id="2147483675" r:id="rId6"/>
  </p:sldMasterIdLst>
  <p:notesMasterIdLst>
    <p:notesMasterId r:id="rId87"/>
  </p:notesMasterIdLst>
  <p:handoutMasterIdLst>
    <p:handoutMasterId r:id="rId88"/>
  </p:handoutMasterIdLst>
  <p:sldIdLst>
    <p:sldId id="259" r:id="rId7"/>
    <p:sldId id="256" r:id="rId8"/>
    <p:sldId id="267" r:id="rId9"/>
    <p:sldId id="260" r:id="rId10"/>
    <p:sldId id="262" r:id="rId11"/>
    <p:sldId id="314" r:id="rId12"/>
    <p:sldId id="268" r:id="rId13"/>
    <p:sldId id="339" r:id="rId14"/>
    <p:sldId id="340" r:id="rId15"/>
    <p:sldId id="270" r:id="rId16"/>
    <p:sldId id="269" r:id="rId17"/>
    <p:sldId id="271" r:id="rId18"/>
    <p:sldId id="280" r:id="rId19"/>
    <p:sldId id="282" r:id="rId20"/>
    <p:sldId id="283" r:id="rId21"/>
    <p:sldId id="284" r:id="rId22"/>
    <p:sldId id="285" r:id="rId23"/>
    <p:sldId id="273" r:id="rId24"/>
    <p:sldId id="276" r:id="rId25"/>
    <p:sldId id="275" r:id="rId26"/>
    <p:sldId id="277" r:id="rId27"/>
    <p:sldId id="320" r:id="rId28"/>
    <p:sldId id="321" r:id="rId29"/>
    <p:sldId id="322" r:id="rId30"/>
    <p:sldId id="278" r:id="rId31"/>
    <p:sldId id="274" r:id="rId32"/>
    <p:sldId id="343" r:id="rId33"/>
    <p:sldId id="344" r:id="rId34"/>
    <p:sldId id="345" r:id="rId35"/>
    <p:sldId id="346" r:id="rId36"/>
    <p:sldId id="329" r:id="rId37"/>
    <p:sldId id="279" r:id="rId38"/>
    <p:sldId id="323" r:id="rId39"/>
    <p:sldId id="288" r:id="rId40"/>
    <p:sldId id="289" r:id="rId41"/>
    <p:sldId id="290" r:id="rId42"/>
    <p:sldId id="291" r:id="rId43"/>
    <p:sldId id="294" r:id="rId44"/>
    <p:sldId id="292" r:id="rId45"/>
    <p:sldId id="293" r:id="rId46"/>
    <p:sldId id="296" r:id="rId47"/>
    <p:sldId id="295" r:id="rId48"/>
    <p:sldId id="297" r:id="rId49"/>
    <p:sldId id="298" r:id="rId50"/>
    <p:sldId id="301" r:id="rId51"/>
    <p:sldId id="300" r:id="rId52"/>
    <p:sldId id="299" r:id="rId53"/>
    <p:sldId id="302" r:id="rId54"/>
    <p:sldId id="305" r:id="rId55"/>
    <p:sldId id="304" r:id="rId56"/>
    <p:sldId id="303" r:id="rId57"/>
    <p:sldId id="307" r:id="rId58"/>
    <p:sldId id="306" r:id="rId59"/>
    <p:sldId id="308" r:id="rId60"/>
    <p:sldId id="313" r:id="rId61"/>
    <p:sldId id="312" r:id="rId62"/>
    <p:sldId id="324" r:id="rId63"/>
    <p:sldId id="337" r:id="rId64"/>
    <p:sldId id="334" r:id="rId65"/>
    <p:sldId id="335" r:id="rId66"/>
    <p:sldId id="336" r:id="rId67"/>
    <p:sldId id="347" r:id="rId68"/>
    <p:sldId id="348" r:id="rId69"/>
    <p:sldId id="325" r:id="rId70"/>
    <p:sldId id="326" r:id="rId71"/>
    <p:sldId id="327" r:id="rId72"/>
    <p:sldId id="311" r:id="rId73"/>
    <p:sldId id="315" r:id="rId74"/>
    <p:sldId id="316" r:id="rId75"/>
    <p:sldId id="317" r:id="rId76"/>
    <p:sldId id="310" r:id="rId77"/>
    <p:sldId id="309" r:id="rId78"/>
    <p:sldId id="318" r:id="rId79"/>
    <p:sldId id="330" r:id="rId80"/>
    <p:sldId id="319" r:id="rId81"/>
    <p:sldId id="331" r:id="rId82"/>
    <p:sldId id="333" r:id="rId83"/>
    <p:sldId id="332" r:id="rId84"/>
    <p:sldId id="264" r:id="rId85"/>
    <p:sldId id="266" r:id="rId8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89894" autoAdjust="0"/>
  </p:normalViewPr>
  <p:slideViewPr>
    <p:cSldViewPr snapToGrid="0">
      <p:cViewPr varScale="1">
        <p:scale>
          <a:sx n="102" d="100"/>
          <a:sy n="102" d="100"/>
        </p:scale>
        <p:origin x="894" y="9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70" d="100"/>
        <a:sy n="170" d="100"/>
      </p:scale>
      <p:origin x="0" y="0"/>
    </p:cViewPr>
  </p:sorterViewPr>
  <p:notesViewPr>
    <p:cSldViewPr snapToGrid="0">
      <p:cViewPr varScale="1">
        <p:scale>
          <a:sx n="63" d="100"/>
          <a:sy n="63" d="100"/>
        </p:scale>
        <p:origin x="2532" y="6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50" Type="http://schemas.openxmlformats.org/officeDocument/2006/relationships/slide" Target="slides/slide44.xml"/><Relationship Id="rId55" Type="http://schemas.openxmlformats.org/officeDocument/2006/relationships/slide" Target="slides/slide49.xml"/><Relationship Id="rId63" Type="http://schemas.openxmlformats.org/officeDocument/2006/relationships/slide" Target="slides/slide57.xml"/><Relationship Id="rId68" Type="http://schemas.openxmlformats.org/officeDocument/2006/relationships/slide" Target="slides/slide62.xml"/><Relationship Id="rId76" Type="http://schemas.openxmlformats.org/officeDocument/2006/relationships/slide" Target="slides/slide70.xml"/><Relationship Id="rId84" Type="http://schemas.openxmlformats.org/officeDocument/2006/relationships/slide" Target="slides/slide78.xml"/><Relationship Id="rId89" Type="http://schemas.openxmlformats.org/officeDocument/2006/relationships/presProps" Target="presProps.xml"/><Relationship Id="rId7" Type="http://schemas.openxmlformats.org/officeDocument/2006/relationships/slide" Target="slides/slide1.xml"/><Relationship Id="rId71" Type="http://schemas.openxmlformats.org/officeDocument/2006/relationships/slide" Target="slides/slide65.xml"/><Relationship Id="rId92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slide" Target="slides/slide47.xml"/><Relationship Id="rId58" Type="http://schemas.openxmlformats.org/officeDocument/2006/relationships/slide" Target="slides/slide52.xml"/><Relationship Id="rId66" Type="http://schemas.openxmlformats.org/officeDocument/2006/relationships/slide" Target="slides/slide60.xml"/><Relationship Id="rId74" Type="http://schemas.openxmlformats.org/officeDocument/2006/relationships/slide" Target="slides/slide68.xml"/><Relationship Id="rId79" Type="http://schemas.openxmlformats.org/officeDocument/2006/relationships/slide" Target="slides/slide73.xml"/><Relationship Id="rId87" Type="http://schemas.openxmlformats.org/officeDocument/2006/relationships/notesMaster" Target="notesMasters/notesMaster1.xml"/><Relationship Id="rId5" Type="http://schemas.openxmlformats.org/officeDocument/2006/relationships/slideMaster" Target="slideMasters/slideMaster2.xml"/><Relationship Id="rId61" Type="http://schemas.openxmlformats.org/officeDocument/2006/relationships/slide" Target="slides/slide55.xml"/><Relationship Id="rId82" Type="http://schemas.openxmlformats.org/officeDocument/2006/relationships/slide" Target="slides/slide76.xml"/><Relationship Id="rId90" Type="http://schemas.openxmlformats.org/officeDocument/2006/relationships/viewProps" Target="viewProps.xml"/><Relationship Id="rId19" Type="http://schemas.openxmlformats.org/officeDocument/2006/relationships/slide" Target="slides/slide1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slide" Target="slides/slide50.xml"/><Relationship Id="rId64" Type="http://schemas.openxmlformats.org/officeDocument/2006/relationships/slide" Target="slides/slide58.xml"/><Relationship Id="rId69" Type="http://schemas.openxmlformats.org/officeDocument/2006/relationships/slide" Target="slides/slide63.xml"/><Relationship Id="rId77" Type="http://schemas.openxmlformats.org/officeDocument/2006/relationships/slide" Target="slides/slide71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72" Type="http://schemas.openxmlformats.org/officeDocument/2006/relationships/slide" Target="slides/slide66.xml"/><Relationship Id="rId80" Type="http://schemas.openxmlformats.org/officeDocument/2006/relationships/slide" Target="slides/slide74.xml"/><Relationship Id="rId85" Type="http://schemas.openxmlformats.org/officeDocument/2006/relationships/slide" Target="slides/slide79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slide" Target="slides/slide53.xml"/><Relationship Id="rId67" Type="http://schemas.openxmlformats.org/officeDocument/2006/relationships/slide" Target="slides/slide61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slide" Target="slides/slide48.xml"/><Relationship Id="rId62" Type="http://schemas.openxmlformats.org/officeDocument/2006/relationships/slide" Target="slides/slide56.xml"/><Relationship Id="rId70" Type="http://schemas.openxmlformats.org/officeDocument/2006/relationships/slide" Target="slides/slide64.xml"/><Relationship Id="rId75" Type="http://schemas.openxmlformats.org/officeDocument/2006/relationships/slide" Target="slides/slide69.xml"/><Relationship Id="rId83" Type="http://schemas.openxmlformats.org/officeDocument/2006/relationships/slide" Target="slides/slide77.xml"/><Relationship Id="rId88" Type="http://schemas.openxmlformats.org/officeDocument/2006/relationships/handoutMaster" Target="handoutMasters/handoutMaster1.xml"/><Relationship Id="rId9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slide" Target="slides/slide51.xml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Relationship Id="rId60" Type="http://schemas.openxmlformats.org/officeDocument/2006/relationships/slide" Target="slides/slide54.xml"/><Relationship Id="rId65" Type="http://schemas.openxmlformats.org/officeDocument/2006/relationships/slide" Target="slides/slide59.xml"/><Relationship Id="rId73" Type="http://schemas.openxmlformats.org/officeDocument/2006/relationships/slide" Target="slides/slide67.xml"/><Relationship Id="rId78" Type="http://schemas.openxmlformats.org/officeDocument/2006/relationships/slide" Target="slides/slide72.xml"/><Relationship Id="rId81" Type="http://schemas.openxmlformats.org/officeDocument/2006/relationships/slide" Target="slides/slide75.xml"/><Relationship Id="rId86" Type="http://schemas.openxmlformats.org/officeDocument/2006/relationships/slide" Target="slides/slide80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7D0AD7D-3644-4D24-9A07-1DB71DF6FFC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02066AA-6F8D-48A1-985F-26F60F3DDFA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28D298-A9D3-4A02-B5B7-FBAC628E3490}" type="datetimeFigureOut">
              <a:rPr lang="en-US" smtClean="0"/>
              <a:t>5/23/2020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DD834E-E23E-4C23-B3B4-47562913DBC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27345A-AF08-48EA-A514-D1D05473F90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D87B67-74E7-488D-9D2C-074D983A7A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530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E36AA9-F802-4808-8AC5-B377E1767216}" type="datetimeFigureOut">
              <a:rPr lang="en-US" smtClean="0"/>
              <a:t>5/23/2020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65D779-93A2-4BF5-8085-16C58FE2DA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119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Could be R2 CU9 or R3 CU13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65D779-93A2-4BF5-8085-16C58FE2DAD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5303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65D779-93A2-4BF5-8085-16C58FE2DAD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4988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65D779-93A2-4BF5-8085-16C58FE2DADB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1099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4">
            <a:extLst>
              <a:ext uri="{FF2B5EF4-FFF2-40B4-BE49-F238E27FC236}">
                <a16:creationId xmlns:a16="http://schemas.microsoft.com/office/drawing/2014/main" id="{A0148437-423B-40CE-ABA8-BC9C23BB960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88684" y="2347160"/>
            <a:ext cx="7978861" cy="216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8300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DF76AF-411F-41AB-8339-5B450CA7BF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754148"/>
            <a:ext cx="10515600" cy="2852737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10EFAB-4329-4BFF-AC0E-771DC39A04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363387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707807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50F6C4-CFFB-46EA-8A33-105E51B51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2B0912-4736-4055-BA64-3B2157C860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9C4E38-6E55-4ED4-845C-C4B71944A1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31357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133E2-6C47-48A9-988D-D20B785BC6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071A12-2B17-4EE4-873A-5FE57278C5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DBB669-C5AB-46E4-A539-B998F15E3B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23F63F7-0B5A-4026-A72B-828412029A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C711BB-AAD2-4A63-95E2-7D342E853D3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463944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4A0F1F-14A5-4091-A3AD-0C966F9DF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07794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747510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7AF935-DC7D-4305-885C-4A16BD868E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F75D94-4E5E-46DA-A620-E6F5E93BFB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03B566-51A7-42FF-BC11-DE612E3B7B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957323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E9C55-85F1-4EB6-9556-245D515D55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A2AC299-C822-4B65-B31D-63F625B4B7C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29DCF5-8618-48E3-BF33-09A8E3F7EB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8861082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3BA5EA5-7103-45B2-AD4D-5D266F059B4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26841" y="2098714"/>
            <a:ext cx="9144000" cy="2387600"/>
          </a:xfrm>
        </p:spPr>
        <p:txBody>
          <a:bodyPr anchor="ctr" anchorCtr="0"/>
          <a:lstStyle>
            <a:lvl1pPr algn="l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3982061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319A4A41-3C48-4CE7-8E3A-5402C2008A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29169" y="152399"/>
            <a:ext cx="4310706" cy="6472335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4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CF3432F-A00E-4A70-BCF8-A5042E61A1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853" y="457199"/>
            <a:ext cx="4858979" cy="5822303"/>
          </a:xfrm>
          <a:prstGeom prst="rect">
            <a:avLst/>
          </a:prstGeom>
        </p:spPr>
        <p:txBody>
          <a:bodyPr anchor="ctr" anchorCtr="0"/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3248610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A60345A-1697-4A15-9A42-62F2E8B0FCF5}"/>
              </a:ext>
            </a:extLst>
          </p:cNvPr>
          <p:cNvSpPr>
            <a:spLocks noChangeAspect="1"/>
          </p:cNvSpPr>
          <p:nvPr userDrawn="1"/>
        </p:nvSpPr>
        <p:spPr>
          <a:xfrm>
            <a:off x="6027576" y="0"/>
            <a:ext cx="6164424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D1879F9A-D09A-4F85-B644-D8F7FA305E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29169" y="152399"/>
            <a:ext cx="4310706" cy="6472335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4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96F27B2-A882-423A-91C9-6DDDD9CB7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853" y="457199"/>
            <a:ext cx="4858979" cy="5822303"/>
          </a:xfrm>
          <a:prstGeom prst="rect">
            <a:avLst/>
          </a:prstGeom>
        </p:spPr>
        <p:txBody>
          <a:bodyPr anchor="ctr" anchorCtr="0"/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789155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A980290-D9FB-443D-A9F0-1AFC162D289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26841" y="2098714"/>
            <a:ext cx="9144000" cy="2387600"/>
          </a:xfrm>
        </p:spPr>
        <p:txBody>
          <a:bodyPr anchor="ctr" anchorCtr="0"/>
          <a:lstStyle>
            <a:lvl1pPr algn="l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4789739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32EDDE-4091-45C1-8163-6166C4E616FF}"/>
              </a:ext>
            </a:extLst>
          </p:cNvPr>
          <p:cNvSpPr>
            <a:spLocks noChangeAspect="1"/>
          </p:cNvSpPr>
          <p:nvPr userDrawn="1"/>
        </p:nvSpPr>
        <p:spPr>
          <a:xfrm>
            <a:off x="6027576" y="0"/>
            <a:ext cx="6164424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D1879F9A-D09A-4F85-B644-D8F7FA305E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29169" y="152399"/>
            <a:ext cx="4310706" cy="6472335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40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96F27B2-A882-423A-91C9-6DDDD9CB7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853" y="457199"/>
            <a:ext cx="4858979" cy="5822303"/>
          </a:xfrm>
          <a:prstGeom prst="rect">
            <a:avLst/>
          </a:prstGeom>
        </p:spPr>
        <p:txBody>
          <a:bodyPr anchor="ctr" anchorCtr="0"/>
          <a:lstStyle>
            <a:lvl1pPr>
              <a:defRPr sz="48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1" name="Picture 10" descr="A close up of a sign&#10;&#10;Description automatically generated">
            <a:extLst>
              <a:ext uri="{FF2B5EF4-FFF2-40B4-BE49-F238E27FC236}">
                <a16:creationId xmlns:a16="http://schemas.microsoft.com/office/drawing/2014/main" id="{B9C15E4C-E005-49B9-90D9-2B51F3B0781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036" y="6378921"/>
            <a:ext cx="1563544" cy="423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4850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3BA5EA5-7103-45B2-AD4D-5D266F059B4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26841" y="2098714"/>
            <a:ext cx="9144000" cy="2387600"/>
          </a:xfrm>
        </p:spPr>
        <p:txBody>
          <a:bodyPr anchor="ctr" anchorCtr="0"/>
          <a:lstStyle>
            <a:lvl1pPr algn="l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422766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3BA5EA5-7103-45B2-AD4D-5D266F059B4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26841" y="2098714"/>
            <a:ext cx="9144000" cy="2387600"/>
          </a:xfrm>
        </p:spPr>
        <p:txBody>
          <a:bodyPr anchor="ctr" anchorCtr="0"/>
          <a:lstStyle>
            <a:lvl1pPr algn="l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654253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B8F8AB5-FB80-42FF-814A-B6A17F9A609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26841" y="2098714"/>
            <a:ext cx="9144000" cy="2387600"/>
          </a:xfrm>
        </p:spPr>
        <p:txBody>
          <a:bodyPr anchor="ctr" anchorCtr="0"/>
          <a:lstStyle>
            <a:lvl1pPr algn="l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318489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B8F8AB5-FB80-42FF-814A-B6A17F9A609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26841" y="2098714"/>
            <a:ext cx="9144000" cy="2387600"/>
          </a:xfrm>
        </p:spPr>
        <p:txBody>
          <a:bodyPr anchor="ctr" anchorCtr="0"/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" name="Graphic 4">
            <a:extLst>
              <a:ext uri="{FF2B5EF4-FFF2-40B4-BE49-F238E27FC236}">
                <a16:creationId xmlns:a16="http://schemas.microsoft.com/office/drawing/2014/main" id="{5D894825-24B1-4E38-B295-9E48B08F5E4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9937" y="6393196"/>
            <a:ext cx="1483056" cy="402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7657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8F98506E-93DF-4090-A03B-911248A63C9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9095" y="3954458"/>
            <a:ext cx="6399213" cy="1830388"/>
          </a:xfrm>
          <a:prstGeom prst="rect">
            <a:avLst/>
          </a:prstGeo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9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86EC0AC-B875-43F2-A021-F2A75E7D51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7257" y="2117165"/>
            <a:ext cx="6401051" cy="1837298"/>
          </a:xfrm>
          <a:noFill/>
        </p:spPr>
        <p:txBody>
          <a:bodyPr lIns="146304" tIns="91440" rIns="146304" bIns="91440" anchor="b" anchorCtr="0"/>
          <a:lstStyle>
            <a:lvl1pPr>
              <a:defRPr sz="5399" spc="-100" baseline="0">
                <a:gradFill>
                  <a:gsLst>
                    <a:gs pos="3030">
                      <a:schemeClr val="tx1"/>
                    </a:gs>
                    <a:gs pos="23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30361806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CBB7A-0E5D-4C42-9F4B-E1BFE405B7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8A24F99-B464-499A-AD3E-BC8CE6A2D8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1691617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788FEA-0C3E-456D-855B-59809286B8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DC366C-25CA-4BCC-B795-01871B81F2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214674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3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2.xml"/><Relationship Id="rId10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3.png"/><Relationship Id="rId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32ED54B-52C0-4ACB-9246-A6DAF69647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ABAD230-D141-4D84-B620-B073BCD211C4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77" y="6237511"/>
            <a:ext cx="1685616" cy="72240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DBF6E3C-E623-42DB-91AC-7E53ADA917D2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6311900"/>
            <a:ext cx="12191998" cy="5461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39F72E8A-EB37-4363-95D9-E176D6C447F7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9937" y="6393196"/>
            <a:ext cx="1483056" cy="402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2525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659" r:id="rId2"/>
    <p:sldLayoutId id="2147483668" r:id="rId3"/>
    <p:sldLayoutId id="2147483711" r:id="rId4"/>
    <p:sldLayoutId id="2147483686" r:id="rId5"/>
    <p:sldLayoutId id="2147483715" r:id="rId6"/>
    <p:sldLayoutId id="2147483700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32ED54B-52C0-4ACB-9246-A6DAF69647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575FF2-9593-4E02-BAC2-56FDE35EDC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224D500-D9AE-428B-9FFE-74B7A573C4AD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6311900"/>
            <a:ext cx="12191998" cy="546100"/>
          </a:xfrm>
          <a:prstGeom prst="rect">
            <a:avLst/>
          </a:prstGeom>
        </p:spPr>
      </p:pic>
      <p:pic>
        <p:nvPicPr>
          <p:cNvPr id="6" name="Graphic 4">
            <a:extLst>
              <a:ext uri="{FF2B5EF4-FFF2-40B4-BE49-F238E27FC236}">
                <a16:creationId xmlns:a16="http://schemas.microsoft.com/office/drawing/2014/main" id="{23C3B886-3788-4522-9460-AE3FAAC9BB71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9937" y="6393196"/>
            <a:ext cx="1483056" cy="402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4798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7253F65-4EB8-48A2-88DF-90749AFBE3B2}"/>
              </a:ext>
            </a:extLst>
          </p:cNvPr>
          <p:cNvSpPr>
            <a:spLocks noChangeAspect="1"/>
          </p:cNvSpPr>
          <p:nvPr userDrawn="1"/>
        </p:nvSpPr>
        <p:spPr>
          <a:xfrm>
            <a:off x="6027576" y="0"/>
            <a:ext cx="6164424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A2615DE-AE85-4C8E-9B0A-9377C16F0C56}"/>
              </a:ext>
            </a:extLst>
          </p:cNvPr>
          <p:cNvSpPr txBox="1">
            <a:spLocks/>
          </p:cNvSpPr>
          <p:nvPr userDrawn="1"/>
        </p:nvSpPr>
        <p:spPr>
          <a:xfrm>
            <a:off x="6742925" y="152400"/>
            <a:ext cx="4767942" cy="621418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AB8446EC-7A4A-42F8-AA64-F2A174A9C5E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9937" y="6393196"/>
            <a:ext cx="1483056" cy="402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728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77" r:id="rId2"/>
    <p:sldLayoutId id="2147483713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tomicax.com/article/full-database-cleanup-routine-part-1" TargetMode="External"/><Relationship Id="rId2" Type="http://schemas.openxmlformats.org/officeDocument/2006/relationships/hyperlink" Target="https://docs.microsoft.com/en-us/archive/blogs/axsa/cleanup-routines-in-dynamics-365-for-finance-and-operations" TargetMode="Externa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://www.atomicax.com/" TargetMode="External"/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mailto:SallyM@Contoso.com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dynamics365/fin-ops-core/dev-itpro/migration-upgrade/upgrade-data-sandbox#export-the-copied-database-to-a-bacpac-file" TargetMode="External"/><Relationship Id="rId2" Type="http://schemas.openxmlformats.org/officeDocument/2006/relationships/hyperlink" Target="https://docs.microsoft.com/en-us/dynamics365/fin-ops-core/dev-itpro/migration-upgrade/upgrade-data-sandbox#run-the-t-sql-script-to-prepare-the-database" TargetMode="Externa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microsoft.com/en-us/dynamics365/fin-ops-core/dev-itpro/migration-upgrade/upgrade-data-sandbox#export-the-copied-database-to-a-bacpac-file" TargetMode="Externa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microsoft.com/en-us/dynamics365/fin-ops-core/dev-itpro/migration-upgrade/upgrade-data-to-latest-update#known-issues" TargetMode="External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9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9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dynamics365/fin-ops-core/dev-itpro/migration-upgrade/upgrade-data-to-latest-update#known-issues" TargetMode="External"/><Relationship Id="rId2" Type="http://schemas.openxmlformats.org/officeDocument/2006/relationships/hyperlink" Target="https://docs.microsoft.com/en-us/dynamics365/fin-ops-core/dev-itpro/migration-upgrade/upgrade-data-to-latest-update#skip-failed-scripts" TargetMode="Externa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7.jpe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9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9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9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9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9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9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9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411CF0-9D68-456A-B5FC-79E8A3DFA65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6540" y="3954458"/>
            <a:ext cx="6399213" cy="1830388"/>
          </a:xfrm>
        </p:spPr>
        <p:txBody>
          <a:bodyPr/>
          <a:lstStyle/>
          <a:p>
            <a:r>
              <a:rPr lang="en-US" dirty="0"/>
              <a:t>Nathan Clouse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BE37AAA-73D4-4EB7-88A8-2D686C4F37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702" y="2117165"/>
            <a:ext cx="11640758" cy="1837298"/>
          </a:xfrm>
        </p:spPr>
        <p:txBody>
          <a:bodyPr>
            <a:normAutofit/>
          </a:bodyPr>
          <a:lstStyle/>
          <a:p>
            <a:r>
              <a:rPr lang="en-US" b="1" i="0" dirty="0">
                <a:solidFill>
                  <a:srgbClr val="32333C"/>
                </a:solidFill>
                <a:effectLst/>
                <a:latin typeface="Barlow"/>
              </a:rPr>
              <a:t>Data Upgrade From 2012 to D365: Technical Process, Issues and Resolutions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24849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CBA949-982D-4514-B9B0-BD0E1494C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b" anchorCtr="0"/>
          <a:lstStyle/>
          <a:p>
            <a:r>
              <a:rPr lang="en-US" dirty="0"/>
              <a:t>Planning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708CAF3-A002-4373-A5C6-44361EE0EB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How</a:t>
            </a:r>
          </a:p>
          <a:p>
            <a:pPr lvl="1"/>
            <a:r>
              <a:rPr lang="en-US" dirty="0"/>
              <a:t>Process is like AX 2009 to AX 2012 upgrade, if you’ve done that</a:t>
            </a:r>
          </a:p>
          <a:p>
            <a:pPr lvl="1"/>
            <a:r>
              <a:rPr lang="en-US" dirty="0"/>
              <a:t>Install AX 2012 KB</a:t>
            </a:r>
          </a:p>
          <a:p>
            <a:pPr lvl="1"/>
            <a:r>
              <a:rPr lang="en-US" dirty="0"/>
              <a:t>Run Prep</a:t>
            </a:r>
          </a:p>
          <a:p>
            <a:pPr lvl="1"/>
            <a:r>
              <a:rPr lang="en-US" dirty="0"/>
              <a:t>Backup AX 2012 Database and restore in D365 FO Environment with upgraded code</a:t>
            </a:r>
          </a:p>
          <a:p>
            <a:pPr lvl="1"/>
            <a:r>
              <a:rPr lang="en-US" dirty="0"/>
              <a:t>Run database upgrade package</a:t>
            </a:r>
          </a:p>
          <a:p>
            <a:pPr lvl="2"/>
            <a:r>
              <a:rPr lang="en-US" dirty="0" err="1"/>
              <a:t>MyTable.MyField</a:t>
            </a:r>
            <a:r>
              <a:rPr lang="en-US" dirty="0"/>
              <a:t> in AX 2012 automagically maps to </a:t>
            </a:r>
            <a:r>
              <a:rPr lang="en-US" dirty="0" err="1"/>
              <a:t>MyTable.MyField</a:t>
            </a:r>
            <a:r>
              <a:rPr lang="en-US" dirty="0"/>
              <a:t> in F&amp;O.</a:t>
            </a:r>
          </a:p>
          <a:p>
            <a:pPr lvl="2"/>
            <a:r>
              <a:rPr lang="en-US" dirty="0"/>
              <a:t>Any other data requires a data upgrade script</a:t>
            </a:r>
          </a:p>
          <a:p>
            <a:pPr lvl="3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49337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CBA949-982D-4514-B9B0-BD0E1494C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b" anchorCtr="0"/>
          <a:lstStyle/>
          <a:p>
            <a:r>
              <a:rPr lang="en-US" dirty="0"/>
              <a:t>Pre-Execution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708CAF3-A002-4373-A5C6-44361EE0EB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Prepare</a:t>
            </a:r>
          </a:p>
          <a:p>
            <a:pPr lvl="1"/>
            <a:r>
              <a:rPr lang="en-US" dirty="0"/>
              <a:t>Remove Unneeded / Unused ISVs</a:t>
            </a:r>
          </a:p>
          <a:p>
            <a:pPr lvl="2"/>
            <a:r>
              <a:rPr lang="en-US" dirty="0"/>
              <a:t>Before upgrade? During Upgrade?</a:t>
            </a:r>
          </a:p>
          <a:p>
            <a:pPr lvl="2"/>
            <a:r>
              <a:rPr lang="en-US" dirty="0"/>
              <a:t>Keep any Data?</a:t>
            </a:r>
          </a:p>
          <a:p>
            <a:pPr lvl="1"/>
            <a:r>
              <a:rPr lang="en-US" dirty="0"/>
              <a:t>Create Inventory of Customizations if you don’t have one</a:t>
            </a:r>
          </a:p>
          <a:p>
            <a:pPr lvl="2"/>
            <a:r>
              <a:rPr lang="en-US" dirty="0"/>
              <a:t>Know what is going to be upgrade and what isn’t</a:t>
            </a:r>
          </a:p>
          <a:p>
            <a:pPr lvl="2"/>
            <a:r>
              <a:rPr lang="en-US" dirty="0"/>
              <a:t>Have plan to upgrade data related to those customization</a:t>
            </a:r>
          </a:p>
          <a:p>
            <a:pPr lvl="1"/>
            <a:r>
              <a:rPr lang="en-US" dirty="0"/>
              <a:t>Remove Customizations not in use, if possible</a:t>
            </a:r>
          </a:p>
          <a:p>
            <a:pPr lvl="1"/>
            <a:r>
              <a:rPr lang="en-US" dirty="0"/>
              <a:t>Indexes</a:t>
            </a:r>
          </a:p>
          <a:p>
            <a:pPr lvl="2"/>
            <a:r>
              <a:rPr lang="en-US" dirty="0"/>
              <a:t>Can only add new ones now</a:t>
            </a:r>
          </a:p>
          <a:p>
            <a:pPr lvl="2"/>
            <a:r>
              <a:rPr lang="en-US" dirty="0"/>
              <a:t>Can’t change existing indexes</a:t>
            </a:r>
          </a:p>
        </p:txBody>
      </p:sp>
    </p:spTree>
    <p:extLst>
      <p:ext uri="{BB962C8B-B14F-4D97-AF65-F5344CB8AC3E}">
        <p14:creationId xmlns:p14="http://schemas.microsoft.com/office/powerpoint/2010/main" val="5327305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CBA949-982D-4514-B9B0-BD0E1494C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b" anchorCtr="0"/>
          <a:lstStyle/>
          <a:p>
            <a:r>
              <a:rPr lang="en-US" dirty="0"/>
              <a:t>Pre-Execution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708CAF3-A002-4373-A5C6-44361EE0EB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Clean</a:t>
            </a:r>
          </a:p>
          <a:p>
            <a:pPr lvl="1"/>
            <a:r>
              <a:rPr lang="en-US" dirty="0"/>
              <a:t>Run Cleanup Procedures</a:t>
            </a:r>
          </a:p>
          <a:p>
            <a:pPr lvl="2"/>
            <a:r>
              <a:rPr lang="en-US" dirty="0">
                <a:hlinkClick r:id="rId2"/>
              </a:rPr>
              <a:t>https://docs.microsoft.com/en-us/archive/blogs/axsa/cleanup-routines-in-dynamics-365-for-finance-and-operations</a:t>
            </a:r>
            <a:endParaRPr lang="en-US" dirty="0"/>
          </a:p>
          <a:p>
            <a:pPr lvl="2"/>
            <a:r>
              <a:rPr lang="en-US" dirty="0">
                <a:hlinkClick r:id="rId3"/>
              </a:rPr>
              <a:t>http://www.atomicax.com/article/full-database-cleanup-routine-part-1</a:t>
            </a:r>
            <a:endParaRPr lang="en-US" dirty="0"/>
          </a:p>
          <a:p>
            <a:pPr lvl="1"/>
            <a:r>
              <a:rPr lang="en-US" dirty="0"/>
              <a:t>Use database consistency check</a:t>
            </a:r>
          </a:p>
          <a:p>
            <a:pPr lvl="2"/>
            <a:r>
              <a:rPr lang="en-US" dirty="0"/>
              <a:t>System administration &gt; Periodic &gt; Database &gt; Consistency check</a:t>
            </a:r>
          </a:p>
          <a:p>
            <a:pPr lvl="2"/>
            <a:r>
              <a:rPr lang="en-US" dirty="0"/>
              <a:t>Review Results using check option</a:t>
            </a:r>
          </a:p>
          <a:p>
            <a:pPr lvl="2"/>
            <a:r>
              <a:rPr lang="en-US" dirty="0"/>
              <a:t>Test / Review using fix option</a:t>
            </a:r>
          </a:p>
          <a:p>
            <a:pPr lvl="2"/>
            <a:r>
              <a:rPr lang="en-US" dirty="0"/>
              <a:t>Use by module / sub module</a:t>
            </a:r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70416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2A0B5A6-2806-4C95-A14A-FA2EC0F4CBB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0" y="-1"/>
            <a:ext cx="12192000" cy="685388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76DFAB-D55A-4349-AA9B-54D49BBC9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Consistency Check - Overview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25B3531-59AC-4AE2-8417-A0104935C6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167788" y="1825625"/>
            <a:ext cx="5856423" cy="43513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457A58E-A1D1-4843-B0C0-BF2787C7D8D1}"/>
              </a:ext>
            </a:extLst>
          </p:cNvPr>
          <p:cNvSpPr txBox="1"/>
          <p:nvPr/>
        </p:nvSpPr>
        <p:spPr>
          <a:xfrm>
            <a:off x="9982987" y="2441542"/>
            <a:ext cx="1140642" cy="1200329"/>
          </a:xfrm>
          <a:prstGeom prst="rect">
            <a:avLst/>
          </a:prstGeom>
          <a:solidFill>
            <a:schemeClr val="bg1">
              <a:alpha val="1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>
                    <a:alpha val="10000"/>
                  </a:srgbClr>
                </a:solidFill>
              </a:rPr>
              <a:t>The </a:t>
            </a:r>
          </a:p>
          <a:p>
            <a:r>
              <a:rPr lang="en-US" dirty="0">
                <a:solidFill>
                  <a:srgbClr val="FF0000">
                    <a:alpha val="10000"/>
                  </a:srgbClr>
                </a:solidFill>
              </a:rPr>
              <a:t>Cost </a:t>
            </a:r>
          </a:p>
          <a:p>
            <a:r>
              <a:rPr lang="en-US" dirty="0">
                <a:solidFill>
                  <a:srgbClr val="FF0000">
                    <a:alpha val="10000"/>
                  </a:srgbClr>
                </a:solidFill>
              </a:rPr>
              <a:t>of Progress</a:t>
            </a:r>
          </a:p>
        </p:txBody>
      </p:sp>
    </p:spTree>
    <p:extLst>
      <p:ext uri="{BB962C8B-B14F-4D97-AF65-F5344CB8AC3E}">
        <p14:creationId xmlns:p14="http://schemas.microsoft.com/office/powerpoint/2010/main" val="16205113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76DFAB-D55A-4349-AA9B-54D49BBC9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Consistency Check - Module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68A24F1-746C-48D0-9007-B4F79D5C9B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34737" y="1825625"/>
            <a:ext cx="632252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4907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76DFAB-D55A-4349-AA9B-54D49BBC9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Consistency Checks – Check/Fix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EBF0F37-FCB1-487E-B6AF-1C9DEC1309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29147" y="1825625"/>
            <a:ext cx="633370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1528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76DFAB-D55A-4349-AA9B-54D49BBC9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Consistency Checks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3FD6002-0A38-44B1-A2F1-505BFDF55E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22807" y="1825625"/>
            <a:ext cx="634638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1594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76DFAB-D55A-4349-AA9B-54D49BBC9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Consistency Checks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13479A4-463D-47D9-A142-33DBF753C5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6738" y="1825625"/>
            <a:ext cx="1031852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1784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CBA949-982D-4514-B9B0-BD0E1494C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b" anchorCtr="0"/>
          <a:lstStyle/>
          <a:p>
            <a:r>
              <a:rPr lang="en-US" dirty="0"/>
              <a:t>Pre-Execution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708CAF3-A002-4373-A5C6-44361EE0EB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Specific Versions</a:t>
            </a:r>
          </a:p>
          <a:p>
            <a:pPr lvl="1"/>
            <a:r>
              <a:rPr lang="pt-BR" dirty="0"/>
              <a:t>AX 2012 R3 CU13</a:t>
            </a:r>
          </a:p>
          <a:p>
            <a:pPr lvl="1"/>
            <a:r>
              <a:rPr lang="pt-BR" dirty="0"/>
              <a:t>AX 2012 R2 CU9</a:t>
            </a:r>
            <a:endParaRPr lang="en-US" dirty="0"/>
          </a:p>
          <a:p>
            <a:r>
              <a:rPr lang="en-US" dirty="0"/>
              <a:t>Installed KBs</a:t>
            </a:r>
          </a:p>
          <a:p>
            <a:pPr lvl="1"/>
            <a:r>
              <a:rPr lang="en-US" dirty="0"/>
              <a:t>R3 – 4035163</a:t>
            </a:r>
          </a:p>
          <a:p>
            <a:pPr lvl="1"/>
            <a:r>
              <a:rPr lang="en-US" dirty="0"/>
              <a:t>R2 – 4048614</a:t>
            </a:r>
          </a:p>
          <a:p>
            <a:pPr lvl="1"/>
            <a:r>
              <a:rPr lang="en-US" dirty="0"/>
              <a:t>Come with some extra stuff packaged into the KB</a:t>
            </a:r>
          </a:p>
          <a:p>
            <a:pPr lvl="1"/>
            <a:r>
              <a:rPr lang="en-US" dirty="0"/>
              <a:t>Other Options?</a:t>
            </a:r>
          </a:p>
        </p:txBody>
      </p:sp>
    </p:spTree>
    <p:extLst>
      <p:ext uri="{BB962C8B-B14F-4D97-AF65-F5344CB8AC3E}">
        <p14:creationId xmlns:p14="http://schemas.microsoft.com/office/powerpoint/2010/main" val="42590584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CBA949-982D-4514-B9B0-BD0E1494C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b" anchorCtr="0"/>
          <a:lstStyle/>
          <a:p>
            <a:r>
              <a:rPr lang="en-US" dirty="0"/>
              <a:t>Execution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708CAF3-A002-4373-A5C6-44361EE0EB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Install KB for your version</a:t>
            </a:r>
          </a:p>
          <a:p>
            <a:pPr lvl="1"/>
            <a:r>
              <a:rPr lang="en-US" dirty="0"/>
              <a:t>Start in 2012 Dev environment</a:t>
            </a:r>
          </a:p>
          <a:p>
            <a:pPr lvl="1"/>
            <a:r>
              <a:rPr lang="en-US" dirty="0"/>
              <a:t>Analyze fallout, make appropriate changes</a:t>
            </a:r>
          </a:p>
          <a:p>
            <a:pPr lvl="1"/>
            <a:r>
              <a:rPr lang="en-US" dirty="0"/>
              <a:t>Prepare to roll out to Test/UAT, PROD, any other environments (may require code changes for customizations)</a:t>
            </a:r>
          </a:p>
          <a:p>
            <a:pPr lvl="1"/>
            <a:r>
              <a:rPr lang="en-US" dirty="0"/>
              <a:t>Compile, CIL Compile</a:t>
            </a:r>
          </a:p>
          <a:p>
            <a:pPr lvl="1"/>
            <a:r>
              <a:rPr lang="en-US" dirty="0"/>
              <a:t>Obtain database backup from PROD</a:t>
            </a:r>
          </a:p>
          <a:p>
            <a:pPr lvl="1"/>
            <a:r>
              <a:rPr lang="en-US" dirty="0"/>
              <a:t>Restore into Dev environment, run appropriate scripts for back</a:t>
            </a:r>
          </a:p>
          <a:p>
            <a:pPr lvl="1"/>
            <a:r>
              <a:rPr lang="en-US" dirty="0"/>
              <a:t>Upgrade database (If Required), Sync</a:t>
            </a:r>
          </a:p>
          <a:p>
            <a:pPr lvl="1"/>
            <a:r>
              <a:rPr lang="en-US" dirty="0"/>
              <a:t>Run Pre-upgrade check list (System Administration &gt; Setup &gt; Checklists 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87589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1CF13F4-9DA7-4046-B49C-A215D1C3D8E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algn="ctr"/>
            <a:endParaRPr lang="en-US" sz="2000" dirty="0">
              <a:latin typeface="+mn-lt"/>
              <a:hlinkClick r:id="rId2"/>
            </a:endParaRPr>
          </a:p>
          <a:p>
            <a:pPr algn="ctr"/>
            <a:endParaRPr lang="en-US" sz="2000" dirty="0">
              <a:hlinkClick r:id="rId2"/>
            </a:endParaRPr>
          </a:p>
          <a:p>
            <a:pPr algn="ctr"/>
            <a:endParaRPr lang="en-US" sz="2000" dirty="0">
              <a:latin typeface="+mn-lt"/>
              <a:hlinkClick r:id="rId2"/>
            </a:endParaRPr>
          </a:p>
          <a:p>
            <a:pPr algn="ctr"/>
            <a:endParaRPr lang="en-US" sz="2000" dirty="0">
              <a:hlinkClick r:id="rId2"/>
            </a:endParaRPr>
          </a:p>
          <a:p>
            <a:pPr algn="ctr"/>
            <a:r>
              <a:rPr lang="en-US" sz="2000" dirty="0">
                <a:latin typeface="+mn-lt"/>
                <a:hlinkClick r:id="rId2"/>
              </a:rPr>
              <a:t>www.atomicax.com</a:t>
            </a:r>
            <a:endParaRPr lang="en-US" sz="2000" dirty="0">
              <a:latin typeface="+mn-lt"/>
            </a:endParaRPr>
          </a:p>
          <a:p>
            <a:pPr algn="ctr"/>
            <a:r>
              <a:rPr lang="en-US" sz="2000" dirty="0">
                <a:latin typeface="+mn-lt"/>
              </a:rPr>
              <a:t>@</a:t>
            </a:r>
            <a:r>
              <a:rPr lang="en-US" sz="2000" dirty="0" err="1">
                <a:latin typeface="+mn-lt"/>
              </a:rPr>
              <a:t>NathanClouseAX</a:t>
            </a:r>
            <a:endParaRPr lang="en-US" sz="2000" dirty="0">
              <a:latin typeface="+mn-lt"/>
            </a:endParaRP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2DF8576-A6E7-464D-96E6-C4485CB351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Nathan Clouse</a:t>
            </a:r>
            <a:br>
              <a:rPr lang="en-US" dirty="0">
                <a:solidFill>
                  <a:schemeClr val="bg1"/>
                </a:solidFill>
              </a:rPr>
            </a:b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84E45C-36CE-4BB7-A04F-2FCE91710A53}"/>
              </a:ext>
            </a:extLst>
          </p:cNvPr>
          <p:cNvSpPr>
            <a:spLocks noGrp="1"/>
          </p:cNvSpPr>
          <p:nvPr/>
        </p:nvSpPr>
        <p:spPr>
          <a:xfrm>
            <a:off x="503853" y="3429000"/>
            <a:ext cx="3932237" cy="1600200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Technical Solution Architect</a:t>
            </a:r>
            <a:br>
              <a:rPr lang="en-US" dirty="0"/>
            </a:br>
            <a:r>
              <a:rPr lang="en-US" dirty="0"/>
              <a:t>Dynamic Consulting</a:t>
            </a:r>
          </a:p>
          <a:p>
            <a:r>
              <a:rPr lang="en-US" dirty="0"/>
              <a:t>AXUG Summit Track Leader 2018/19/20</a:t>
            </a:r>
          </a:p>
          <a:p>
            <a:br>
              <a:rPr lang="en-US" dirty="0"/>
            </a:br>
            <a:r>
              <a:rPr lang="en-US" sz="2000" dirty="0"/>
              <a:t>Nathan.clouse@dynamicconsulting.com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AEF7689-2B37-4BE4-A752-17AB05CDC0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2497" y="457199"/>
            <a:ext cx="1924050" cy="244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0218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CBA949-982D-4514-B9B0-BD0E1494C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b" anchorCtr="0"/>
          <a:lstStyle/>
          <a:p>
            <a:r>
              <a:rPr lang="en-US" dirty="0"/>
              <a:t>Execution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708CAF3-A002-4373-A5C6-44361EE0EB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Run Pre-upgrade check list</a:t>
            </a:r>
          </a:p>
          <a:p>
            <a:pPr lvl="1"/>
            <a:r>
              <a:rPr lang="en-US" dirty="0"/>
              <a:t>Prepare model metadata</a:t>
            </a:r>
          </a:p>
          <a:p>
            <a:pPr lvl="1"/>
            <a:r>
              <a:rPr lang="en-US" dirty="0"/>
              <a:t>Prepare security role metadata</a:t>
            </a:r>
          </a:p>
          <a:p>
            <a:pPr lvl="1"/>
            <a:r>
              <a:rPr lang="en-US" dirty="0"/>
              <a:t>Setup user mapping</a:t>
            </a:r>
          </a:p>
          <a:p>
            <a:pPr lvl="2"/>
            <a:r>
              <a:rPr lang="en-US" dirty="0"/>
              <a:t>Converts from using local Active directory to use Azure Active directory</a:t>
            </a:r>
          </a:p>
          <a:p>
            <a:pPr lvl="2"/>
            <a:r>
              <a:rPr lang="en-US" dirty="0"/>
              <a:t>Will need users AAD login username; Contoso\</a:t>
            </a:r>
            <a:r>
              <a:rPr lang="en-US" dirty="0" err="1"/>
              <a:t>SallyM</a:t>
            </a:r>
            <a:r>
              <a:rPr lang="en-US" dirty="0"/>
              <a:t> vs </a:t>
            </a:r>
            <a:r>
              <a:rPr lang="en-US" dirty="0">
                <a:hlinkClick r:id="rId3"/>
              </a:rPr>
              <a:t>SallyM@Contoso.com</a:t>
            </a:r>
            <a:endParaRPr lang="en-US" dirty="0"/>
          </a:p>
          <a:p>
            <a:pPr lvl="1"/>
            <a:r>
              <a:rPr lang="it-IT" dirty="0"/>
              <a:t>Validate baseline version</a:t>
            </a:r>
          </a:p>
          <a:p>
            <a:pPr lvl="1"/>
            <a:r>
              <a:rPr lang="it-IT" dirty="0"/>
              <a:t>Archive retail salt data</a:t>
            </a:r>
            <a:endParaRPr lang="en-US" dirty="0"/>
          </a:p>
          <a:p>
            <a:pPr lvl="1"/>
            <a:r>
              <a:rPr lang="en-US" dirty="0"/>
              <a:t>https://docs.microsoft.com/en-us/dynamics365/fin-ops-core/dev-itpro/migration-upgrade/prepare-data-upgrade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51708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B10E0A-80CC-4500-87F0-71AAC2A78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Last Step For T1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90EB64-8180-41DE-9442-03CE854A84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Backup prepared 2012 Database </a:t>
            </a:r>
          </a:p>
          <a:p>
            <a:pPr lvl="1"/>
            <a:r>
              <a:rPr lang="en-US" dirty="0"/>
              <a:t>Export as .</a:t>
            </a:r>
            <a:r>
              <a:rPr lang="en-US" dirty="0" err="1"/>
              <a:t>bak</a:t>
            </a:r>
            <a:r>
              <a:rPr lang="en-US" dirty="0"/>
              <a:t> file</a:t>
            </a:r>
          </a:p>
          <a:p>
            <a:pPr lvl="1"/>
            <a:r>
              <a:rPr lang="en-US" dirty="0"/>
              <a:t>Ideal if AOS(s) are stopped at time of export but not required for iteration testing process</a:t>
            </a:r>
          </a:p>
          <a:p>
            <a:r>
              <a:rPr lang="en-US" dirty="0"/>
              <a:t>Upload to Cloud Storage</a:t>
            </a:r>
          </a:p>
          <a:p>
            <a:pPr lvl="1"/>
            <a:r>
              <a:rPr lang="en-US" dirty="0"/>
              <a:t>SharePoint</a:t>
            </a:r>
          </a:p>
          <a:p>
            <a:pPr lvl="1"/>
            <a:r>
              <a:rPr lang="en-US" dirty="0"/>
              <a:t>OneDrive</a:t>
            </a:r>
          </a:p>
          <a:p>
            <a:pPr lvl="1"/>
            <a:r>
              <a:rPr lang="en-US" dirty="0"/>
              <a:t>LCS</a:t>
            </a:r>
          </a:p>
          <a:p>
            <a:pPr lvl="1"/>
            <a:r>
              <a:rPr lang="en-US" dirty="0"/>
              <a:t>Anywhere Secure</a:t>
            </a:r>
          </a:p>
        </p:txBody>
      </p:sp>
    </p:spTree>
    <p:extLst>
      <p:ext uri="{BB962C8B-B14F-4D97-AF65-F5344CB8AC3E}">
        <p14:creationId xmlns:p14="http://schemas.microsoft.com/office/powerpoint/2010/main" val="18015742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BD3D8-B70A-4BB5-B7EB-5E93FFBA2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Last Step for T2 and Above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CCA8DF-888B-4928-9E8A-4B5BF6EB6C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Make copy of AX 2012 Database</a:t>
            </a:r>
          </a:p>
          <a:p>
            <a:pPr lvl="1"/>
            <a:r>
              <a:rPr lang="en-US" dirty="0">
                <a:hlinkClick r:id="rId2"/>
              </a:rPr>
              <a:t>https://docs.microsoft.com/en-us/dynamics365/fin-ops-core/dev-itpro/migration-upgrade/upgrade-data-sandbox#run-the-t-sql-script-to-prepare-the-database</a:t>
            </a:r>
            <a:endParaRPr lang="en-US" dirty="0"/>
          </a:p>
          <a:p>
            <a:r>
              <a:rPr lang="en-US" dirty="0"/>
              <a:t>Run preparation SQL</a:t>
            </a:r>
          </a:p>
          <a:p>
            <a:pPr lvl="1"/>
            <a:r>
              <a:rPr lang="en-US" dirty="0">
                <a:hlinkClick r:id="rId2"/>
              </a:rPr>
              <a:t>https://docs.microsoft.com/en-us/dynamics365/fin-ops-core/dev-itpro/migration-upgrade/upgrade-data-sandbox#run-the-t-sql-script-to-prepare-the-database</a:t>
            </a:r>
            <a:endParaRPr lang="en-US" dirty="0"/>
          </a:p>
          <a:p>
            <a:r>
              <a:rPr lang="en-US" dirty="0"/>
              <a:t>Export as </a:t>
            </a:r>
            <a:r>
              <a:rPr lang="en-US" dirty="0" err="1"/>
              <a:t>Bacpac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https://docs.microsoft.com/en-us/dynamics365/fin-ops-core/dev-itpro/migration-upgrade/upgrade-data-sandbox#export-the-copied-database-to-a-bacpac-file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49481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B10F6A-C3EC-48FD-B1FD-4756AB859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Step for T2 and Above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E6ECA0-F516-4435-A272-30F77CFF82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Export as </a:t>
            </a:r>
            <a:r>
              <a:rPr lang="en-US" dirty="0" err="1"/>
              <a:t>Bacpac</a:t>
            </a:r>
            <a:endParaRPr lang="en-US" dirty="0"/>
          </a:p>
          <a:p>
            <a:pPr lvl="1"/>
            <a:r>
              <a:rPr lang="en-US" dirty="0">
                <a:hlinkClick r:id="rId2"/>
              </a:rPr>
              <a:t>https://docs.microsoft.com/en-us/dynamics365/fin-ops-core/dev-itpro/migration-upgrade/upgrade-data-sandbox#export-the-copied-database-to-a-bacpac-file</a:t>
            </a:r>
            <a:endParaRPr lang="en-US" dirty="0"/>
          </a:p>
          <a:p>
            <a:r>
              <a:rPr lang="en-US" dirty="0"/>
              <a:t>Upload to LCS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09424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C62F68-80EC-4F21-A5F2-9FECA0181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Upload to LCS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01653419-073D-42E8-AEF8-D3FBFF795C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37852" y="1825625"/>
            <a:ext cx="8916295" cy="4351338"/>
          </a:xfrm>
          <a:prstGeom prst="rect">
            <a:avLst/>
          </a:prstGeom>
        </p:spPr>
      </p:pic>
      <p:sp>
        <p:nvSpPr>
          <p:cNvPr id="3" name="Arrow: Down 2">
            <a:extLst>
              <a:ext uri="{FF2B5EF4-FFF2-40B4-BE49-F238E27FC236}">
                <a16:creationId xmlns:a16="http://schemas.microsoft.com/office/drawing/2014/main" id="{E3886F76-BC69-4D42-82DB-E5AFDE6269CE}"/>
              </a:ext>
            </a:extLst>
          </p:cNvPr>
          <p:cNvSpPr/>
          <p:nvPr/>
        </p:nvSpPr>
        <p:spPr>
          <a:xfrm>
            <a:off x="3035431" y="2253006"/>
            <a:ext cx="311084" cy="443060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410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C57EA9F-384B-4929-965F-7D084062E30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D365 F&amp;O</a:t>
            </a:r>
          </a:p>
        </p:txBody>
      </p:sp>
    </p:spTree>
    <p:extLst>
      <p:ext uri="{BB962C8B-B14F-4D97-AF65-F5344CB8AC3E}">
        <p14:creationId xmlns:p14="http://schemas.microsoft.com/office/powerpoint/2010/main" val="16282153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CBA949-982D-4514-B9B0-BD0E1494C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b" anchorCtr="0"/>
          <a:lstStyle/>
          <a:p>
            <a:r>
              <a:rPr lang="en-US" dirty="0"/>
              <a:t>Planning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708CAF3-A002-4373-A5C6-44361EE0EB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Have F&amp;O Setup</a:t>
            </a:r>
          </a:p>
          <a:p>
            <a:pPr lvl="1"/>
            <a:r>
              <a:rPr lang="en-US" dirty="0"/>
              <a:t>Demo Environment</a:t>
            </a:r>
          </a:p>
          <a:p>
            <a:pPr lvl="1"/>
            <a:r>
              <a:rPr lang="en-US" dirty="0"/>
              <a:t>Database Upgrade environment</a:t>
            </a:r>
          </a:p>
          <a:p>
            <a:pPr lvl="2"/>
            <a:r>
              <a:rPr lang="en-US" dirty="0"/>
              <a:t>Environment not use for active development</a:t>
            </a:r>
          </a:p>
          <a:p>
            <a:pPr lvl="2"/>
            <a:r>
              <a:rPr lang="en-US" dirty="0"/>
              <a:t>Should be connected to source control for updates between iterations</a:t>
            </a:r>
          </a:p>
          <a:p>
            <a:pPr lvl="1"/>
            <a:r>
              <a:rPr lang="en-US" dirty="0"/>
              <a:t>T1 Cloud is where we’ll focus</a:t>
            </a:r>
          </a:p>
          <a:p>
            <a:pPr lvl="1"/>
            <a:r>
              <a:rPr lang="en-US" dirty="0"/>
              <a:t>T2 option available for a refined database upgrade process</a:t>
            </a:r>
          </a:p>
        </p:txBody>
      </p:sp>
      <p:pic>
        <p:nvPicPr>
          <p:cNvPr id="1026" name="Picture 2" descr="Data upgrade process">
            <a:extLst>
              <a:ext uri="{FF2B5EF4-FFF2-40B4-BE49-F238E27FC236}">
                <a16:creationId xmlns:a16="http://schemas.microsoft.com/office/drawing/2014/main" id="{D628D57D-2C11-45B6-B471-EF22EF5F02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4451" y="4990609"/>
            <a:ext cx="7153275" cy="628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rrow: Down 5">
            <a:extLst>
              <a:ext uri="{FF2B5EF4-FFF2-40B4-BE49-F238E27FC236}">
                <a16:creationId xmlns:a16="http://schemas.microsoft.com/office/drawing/2014/main" id="{1BB9A9F8-22E0-4ACF-B105-0DCD72EABED8}"/>
              </a:ext>
            </a:extLst>
          </p:cNvPr>
          <p:cNvSpPr/>
          <p:nvPr/>
        </p:nvSpPr>
        <p:spPr>
          <a:xfrm rot="10800000">
            <a:off x="6485642" y="5619259"/>
            <a:ext cx="311084" cy="443060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270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CBA949-982D-4514-B9B0-BD0E1494C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b" anchorCtr="0"/>
          <a:lstStyle/>
          <a:p>
            <a:r>
              <a:rPr lang="en-US" dirty="0"/>
              <a:t>Planning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708CAF3-A002-4373-A5C6-44361EE0EB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Choose Wisely</a:t>
            </a:r>
          </a:p>
          <a:p>
            <a:pPr lvl="1"/>
            <a:r>
              <a:rPr lang="en-US" dirty="0"/>
              <a:t>Pick the version of the upgrade package that is available and build environments to that version</a:t>
            </a:r>
          </a:p>
          <a:p>
            <a:pPr lvl="1"/>
            <a:r>
              <a:rPr lang="en-US" dirty="0"/>
              <a:t>Cannot mix and match</a:t>
            </a:r>
          </a:p>
          <a:p>
            <a:pPr lvl="1"/>
            <a:r>
              <a:rPr lang="en-US" dirty="0"/>
              <a:t>Upgrade Package is built to a specific version</a:t>
            </a:r>
          </a:p>
          <a:p>
            <a:pPr lvl="1"/>
            <a:r>
              <a:rPr lang="en-US" dirty="0"/>
              <a:t>Only works for that version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32238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CBA949-982D-4514-B9B0-BD0E1494C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b" anchorCtr="0"/>
          <a:lstStyle/>
          <a:p>
            <a:r>
              <a:rPr lang="en-US" dirty="0"/>
              <a:t>Planning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C52D911-D05E-4586-B6B0-20EE402B3A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81714" y="2115579"/>
            <a:ext cx="1428571" cy="3771429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C85A185F-9E41-4260-801A-206EDD82FDBB}"/>
              </a:ext>
            </a:extLst>
          </p:cNvPr>
          <p:cNvSpPr/>
          <p:nvPr/>
        </p:nvSpPr>
        <p:spPr>
          <a:xfrm>
            <a:off x="3883843" y="3799002"/>
            <a:ext cx="1659118" cy="603316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10.0.10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DB317A24-3CD5-4E42-A980-69924F0F4408}"/>
              </a:ext>
            </a:extLst>
          </p:cNvPr>
          <p:cNvSpPr/>
          <p:nvPr/>
        </p:nvSpPr>
        <p:spPr>
          <a:xfrm>
            <a:off x="3879420" y="4707118"/>
            <a:ext cx="1659118" cy="603316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10.0.10</a:t>
            </a:r>
          </a:p>
        </p:txBody>
      </p:sp>
      <p:sp>
        <p:nvSpPr>
          <p:cNvPr id="9" name="Arrow: Left 8">
            <a:extLst>
              <a:ext uri="{FF2B5EF4-FFF2-40B4-BE49-F238E27FC236}">
                <a16:creationId xmlns:a16="http://schemas.microsoft.com/office/drawing/2014/main" id="{710D9963-EE32-4693-807D-5A168370A17D}"/>
              </a:ext>
            </a:extLst>
          </p:cNvPr>
          <p:cNvSpPr/>
          <p:nvPr/>
        </p:nvSpPr>
        <p:spPr>
          <a:xfrm>
            <a:off x="6649041" y="3799002"/>
            <a:ext cx="3098274" cy="603316"/>
          </a:xfrm>
          <a:prstGeom prst="lef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0" i="0" dirty="0">
                <a:solidFill>
                  <a:schemeClr val="bg1"/>
                </a:solidFill>
                <a:effectLst/>
                <a:latin typeface="Segoe UI" panose="020B0502040204020203" pitchFamily="34" charset="0"/>
              </a:rPr>
              <a:t>10.0.10 (10.0.420.10007)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Arrow: Left 9">
            <a:extLst>
              <a:ext uri="{FF2B5EF4-FFF2-40B4-BE49-F238E27FC236}">
                <a16:creationId xmlns:a16="http://schemas.microsoft.com/office/drawing/2014/main" id="{174757C8-4BDD-4579-A233-703699BC7178}"/>
              </a:ext>
            </a:extLst>
          </p:cNvPr>
          <p:cNvSpPr/>
          <p:nvPr/>
        </p:nvSpPr>
        <p:spPr>
          <a:xfrm>
            <a:off x="6649041" y="4707118"/>
            <a:ext cx="3098274" cy="603316"/>
          </a:xfrm>
          <a:prstGeom prst="lef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0" i="0" dirty="0">
                <a:solidFill>
                  <a:schemeClr val="bg1"/>
                </a:solidFill>
                <a:effectLst/>
                <a:latin typeface="Segoe UI" panose="020B0502040204020203" pitchFamily="34" charset="0"/>
              </a:rPr>
              <a:t>10.0.10 (10.0.420.10007)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3407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 animBg="1"/>
      <p:bldP spid="10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AF84A3D-AC38-4BF1-9763-30764B14D4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574" r="2" b="2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0312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oom Eternal is NOT Set to Be 4K According to Stadia! Will This ...">
            <a:extLst>
              <a:ext uri="{FF2B5EF4-FFF2-40B4-BE49-F238E27FC236}">
                <a16:creationId xmlns:a16="http://schemas.microsoft.com/office/drawing/2014/main" id="{8999B34D-E59B-43A3-AC56-ABC89E2BE2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94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C339C59-CD4A-4FC1-87C7-01678589B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6222A6-140D-4D42-BF53-E0DB6F882E7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FF0000">
                    <a:alpha val="10000"/>
                  </a:srgbClr>
                </a:solidFill>
              </a:rPr>
              <a:t>Rip</a:t>
            </a:r>
          </a:p>
          <a:p>
            <a:r>
              <a:rPr lang="en-US" dirty="0"/>
              <a:t>AX 2012</a:t>
            </a:r>
          </a:p>
          <a:p>
            <a:pPr lvl="1"/>
            <a:r>
              <a:rPr lang="en-US" dirty="0"/>
              <a:t>Planning</a:t>
            </a:r>
          </a:p>
          <a:p>
            <a:pPr lvl="1"/>
            <a:r>
              <a:rPr lang="en-US" dirty="0"/>
              <a:t>Preparation</a:t>
            </a:r>
          </a:p>
          <a:p>
            <a:pPr lvl="1"/>
            <a:r>
              <a:rPr lang="en-US" dirty="0"/>
              <a:t>Cleaning</a:t>
            </a:r>
          </a:p>
          <a:p>
            <a:pPr lvl="1"/>
            <a:r>
              <a:rPr lang="en-US" dirty="0"/>
              <a:t>Prerequisites</a:t>
            </a:r>
          </a:p>
          <a:p>
            <a:pPr lvl="1"/>
            <a:r>
              <a:rPr lang="en-US" dirty="0"/>
              <a:t>Conditions</a:t>
            </a:r>
          </a:p>
          <a:p>
            <a:pPr lvl="1"/>
            <a:r>
              <a:rPr lang="en-US" dirty="0"/>
              <a:t>Execution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871C281-ACBC-48A8-B768-CEC9B269894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FF0000">
                    <a:alpha val="10000"/>
                  </a:srgbClr>
                </a:solidFill>
              </a:rPr>
              <a:t>Tear</a:t>
            </a:r>
          </a:p>
          <a:p>
            <a:r>
              <a:rPr lang="en-US" dirty="0"/>
              <a:t>D365 F&amp;O</a:t>
            </a:r>
          </a:p>
          <a:p>
            <a:pPr lvl="1"/>
            <a:r>
              <a:rPr lang="en-US" dirty="0"/>
              <a:t>Workspaces</a:t>
            </a:r>
          </a:p>
          <a:p>
            <a:pPr lvl="1"/>
            <a:r>
              <a:rPr lang="en-US" dirty="0"/>
              <a:t>Environments</a:t>
            </a:r>
          </a:p>
          <a:p>
            <a:pPr lvl="1"/>
            <a:r>
              <a:rPr lang="en-US" dirty="0"/>
              <a:t>Execution</a:t>
            </a:r>
          </a:p>
          <a:p>
            <a:pPr lvl="1"/>
            <a:r>
              <a:rPr lang="en-US" dirty="0"/>
              <a:t>Deep Dive</a:t>
            </a:r>
          </a:p>
          <a:p>
            <a:pPr lvl="1"/>
            <a:r>
              <a:rPr lang="en-US" dirty="0"/>
              <a:t>Verification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FF0000">
                    <a:alpha val="10000"/>
                  </a:srgbClr>
                </a:solidFill>
              </a:rPr>
              <a:t>Until It Is Done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16792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12EE33D-6C72-44D6-93D1-2557873A5B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4576" b="2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1067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512F8-F125-437D-9A83-8A03EC82F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F2CE38-B2BA-44B2-BC28-B48F0CF3FE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Use D365FO.Tools?</a:t>
            </a:r>
          </a:p>
          <a:p>
            <a:r>
              <a:rPr lang="en-US" dirty="0"/>
              <a:t>Find issues</a:t>
            </a:r>
          </a:p>
          <a:p>
            <a:pPr lvl="1"/>
            <a:r>
              <a:rPr lang="en-US" dirty="0"/>
              <a:t>Code Related</a:t>
            </a:r>
          </a:p>
          <a:p>
            <a:pPr lvl="2"/>
            <a:r>
              <a:rPr lang="en-US" dirty="0"/>
              <a:t>Missing upgrade scripts</a:t>
            </a:r>
          </a:p>
          <a:p>
            <a:pPr lvl="2"/>
            <a:r>
              <a:rPr lang="en-US" dirty="0"/>
              <a:t>Bugs</a:t>
            </a:r>
          </a:p>
          <a:p>
            <a:pPr lvl="1"/>
            <a:r>
              <a:rPr lang="en-US" dirty="0"/>
              <a:t>Database Related</a:t>
            </a:r>
          </a:p>
          <a:p>
            <a:pPr lvl="2"/>
            <a:r>
              <a:rPr lang="en-US" dirty="0"/>
              <a:t>Structure different</a:t>
            </a:r>
          </a:p>
          <a:p>
            <a:pPr lvl="2"/>
            <a:r>
              <a:rPr lang="en-US" dirty="0"/>
              <a:t>Different constraints in database</a:t>
            </a:r>
          </a:p>
          <a:p>
            <a:pPr lvl="1"/>
            <a:r>
              <a:rPr lang="en-US" dirty="0"/>
              <a:t>Data Issues</a:t>
            </a:r>
          </a:p>
          <a:p>
            <a:pPr lvl="2"/>
            <a:r>
              <a:rPr lang="en-US" dirty="0"/>
              <a:t>Bad Data</a:t>
            </a:r>
          </a:p>
          <a:p>
            <a:pPr lvl="2"/>
            <a:r>
              <a:rPr lang="en-US" dirty="0"/>
              <a:t>Remember all the direct SQL queries that weren’t SELECTs…</a:t>
            </a:r>
          </a:p>
        </p:txBody>
      </p:sp>
    </p:spTree>
    <p:extLst>
      <p:ext uri="{BB962C8B-B14F-4D97-AF65-F5344CB8AC3E}">
        <p14:creationId xmlns:p14="http://schemas.microsoft.com/office/powerpoint/2010/main" val="13675511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A228E-FE3A-4D6B-956A-3B53F93B8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7C9181-8D1D-428D-917C-E015558F39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Import AX 2012 Database D365 Dev environment</a:t>
            </a:r>
          </a:p>
          <a:p>
            <a:pPr lvl="1"/>
            <a:r>
              <a:rPr lang="en-US" dirty="0"/>
              <a:t>Stop Management Reporter 2012 Process Service</a:t>
            </a:r>
          </a:p>
          <a:p>
            <a:pPr lvl="1"/>
            <a:r>
              <a:rPr lang="en-US" dirty="0"/>
              <a:t>Stop Microsoft Dynamics 365 Unified Operations: Batch Management Service</a:t>
            </a:r>
          </a:p>
          <a:p>
            <a:pPr lvl="1"/>
            <a:r>
              <a:rPr lang="en-US" dirty="0"/>
              <a:t>Stop World Wide Web Publishing Service</a:t>
            </a:r>
          </a:p>
          <a:p>
            <a:pPr lvl="1"/>
            <a:r>
              <a:rPr lang="en-US" dirty="0"/>
              <a:t>D365FO.Tools</a:t>
            </a:r>
          </a:p>
          <a:p>
            <a:pPr lvl="2"/>
            <a:r>
              <a:rPr lang="en-US" dirty="0">
                <a:latin typeface="Consolas" panose="020B0609020204030204" pitchFamily="49" charset="0"/>
              </a:rPr>
              <a:t>Stop-D365Environment -All</a:t>
            </a:r>
          </a:p>
          <a:p>
            <a:pPr lvl="2"/>
            <a:r>
              <a:rPr lang="en-US" dirty="0">
                <a:latin typeface="Consolas" panose="020B0609020204030204" pitchFamily="49" charset="0"/>
              </a:rPr>
              <a:t>Start-D365Environment -All</a:t>
            </a:r>
          </a:p>
          <a:p>
            <a:r>
              <a:rPr lang="en-US" dirty="0"/>
              <a:t>Make sure Dev environment has the latest code, it builds and syncs</a:t>
            </a:r>
          </a:p>
        </p:txBody>
      </p:sp>
    </p:spTree>
    <p:extLst>
      <p:ext uri="{BB962C8B-B14F-4D97-AF65-F5344CB8AC3E}">
        <p14:creationId xmlns:p14="http://schemas.microsoft.com/office/powerpoint/2010/main" val="35338250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E71ED-0FAA-47A4-9B85-F9C0CE84E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60E43F-240E-4808-B27C-8E6B59EC45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Run deployable package to do the data upgrade selected earlier</a:t>
            </a:r>
          </a:p>
          <a:p>
            <a:r>
              <a:rPr lang="en-US" dirty="0"/>
              <a:t>Known Issues: </a:t>
            </a:r>
            <a:r>
              <a:rPr lang="en-US" dirty="0">
                <a:hlinkClick r:id="rId2"/>
              </a:rPr>
              <a:t>https://docs.microsoft.com/en-us/dynamics365/fin-ops-core/dev-itpro/migration-upgrade/upgrade-data-to-latest-update#known-issues</a:t>
            </a:r>
            <a:endParaRPr lang="en-US" dirty="0"/>
          </a:p>
          <a:p>
            <a:r>
              <a:rPr lang="en-US" dirty="0"/>
              <a:t>Two Options</a:t>
            </a:r>
          </a:p>
          <a:p>
            <a:pPr lvl="1"/>
            <a:r>
              <a:rPr lang="en-US" dirty="0"/>
              <a:t>LCS</a:t>
            </a:r>
          </a:p>
          <a:p>
            <a:pPr lvl="1"/>
            <a:r>
              <a:rPr lang="en-US" dirty="0"/>
              <a:t>Local Package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28150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0DE69E-FBAE-439F-86A1-225D117E65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LCS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FD4818-5D63-4691-8E7E-AD370AA68A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Easiest option</a:t>
            </a:r>
          </a:p>
          <a:p>
            <a:r>
              <a:rPr lang="en-US" dirty="0"/>
              <a:t>Lots of failures means lots of emails</a:t>
            </a:r>
          </a:p>
          <a:p>
            <a:r>
              <a:rPr lang="en-US" dirty="0"/>
              <a:t>Not recommended for a first few attempts</a:t>
            </a:r>
          </a:p>
          <a:p>
            <a:r>
              <a:rPr lang="en-US" dirty="0"/>
              <a:t>Better suited for later in the project</a:t>
            </a:r>
          </a:p>
          <a:p>
            <a:r>
              <a:rPr lang="en-US" dirty="0"/>
              <a:t>Process</a:t>
            </a:r>
          </a:p>
          <a:p>
            <a:pPr lvl="1"/>
            <a:r>
              <a:rPr lang="en-US" dirty="0"/>
              <a:t>Restore database</a:t>
            </a:r>
          </a:p>
          <a:p>
            <a:pPr lvl="1"/>
            <a:r>
              <a:rPr lang="en-US" dirty="0"/>
              <a:t>Apply package from LCS</a:t>
            </a:r>
          </a:p>
          <a:p>
            <a:pPr lvl="1"/>
            <a:r>
              <a:rPr lang="en-US" dirty="0"/>
              <a:t>Get lots of emails</a:t>
            </a:r>
          </a:p>
        </p:txBody>
      </p:sp>
    </p:spTree>
    <p:extLst>
      <p:ext uri="{BB962C8B-B14F-4D97-AF65-F5344CB8AC3E}">
        <p14:creationId xmlns:p14="http://schemas.microsoft.com/office/powerpoint/2010/main" val="31633330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73BDE-E28C-4DA2-BA59-057625BB5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Local Package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CC2B28-88C9-4D3D-986A-3705D5ED0B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Download to VM from LCS manually</a:t>
            </a:r>
          </a:p>
          <a:p>
            <a:r>
              <a:rPr lang="en-US" dirty="0"/>
              <a:t>Unblock and unzip ( into working directory )</a:t>
            </a:r>
          </a:p>
          <a:p>
            <a:r>
              <a:rPr lang="en-US" dirty="0"/>
              <a:t>Command Line tools from MSFT available</a:t>
            </a:r>
          </a:p>
          <a:p>
            <a:r>
              <a:rPr lang="en-US" dirty="0"/>
              <a:t>D365FO.Tools is a community set of PowerShell tools that improves on what MSFT offers</a:t>
            </a:r>
          </a:p>
          <a:p>
            <a:r>
              <a:rPr lang="en-US" dirty="0"/>
              <a:t>Use of D365FO.Tools is </a:t>
            </a:r>
            <a:r>
              <a:rPr lang="en-US" b="1" dirty="0"/>
              <a:t>highly</a:t>
            </a:r>
            <a:r>
              <a:rPr lang="en-US" dirty="0"/>
              <a:t> recommended. We’ll be using this in our examples</a:t>
            </a:r>
          </a:p>
          <a:p>
            <a:endParaRPr lang="en-US" dirty="0"/>
          </a:p>
          <a:p>
            <a:r>
              <a:rPr lang="en-US" dirty="0">
                <a:latin typeface="Consolas" panose="020B0609020204030204" pitchFamily="49" charset="0"/>
              </a:rPr>
              <a:t>Install-Module -Name d365fo.tools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59399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40ADF4-B3D7-41E6-A57A-1779AE792F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Install - </a:t>
            </a:r>
            <a:r>
              <a:rPr lang="en-US" dirty="0" err="1"/>
              <a:t>RunAll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E0191B-23EE-4366-B9CC-268CADF93F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Topology XML from current environment. Using default runbook id 'Runbook' and run all the operations from generate, to import to execute. </a:t>
            </a:r>
          </a:p>
          <a:p>
            <a:r>
              <a:rPr lang="en-US" dirty="0"/>
              <a:t>Only usable once per machine*</a:t>
            </a:r>
          </a:p>
          <a:p>
            <a:endParaRPr lang="en-US" dirty="0"/>
          </a:p>
          <a:p>
            <a:r>
              <a:rPr lang="en-US" dirty="0">
                <a:latin typeface="Consolas" panose="020B0609020204030204" pitchFamily="49" charset="0"/>
              </a:rPr>
              <a:t>Invoke-D365SDPInstall -Path "c:\temp\" -Command </a:t>
            </a:r>
            <a:r>
              <a:rPr lang="en-US" dirty="0" err="1">
                <a:latin typeface="Consolas" panose="020B0609020204030204" pitchFamily="49" charset="0"/>
              </a:rPr>
              <a:t>RunAll</a:t>
            </a:r>
            <a:endParaRPr lang="en-US" dirty="0">
              <a:latin typeface="Consolas" panose="020B0609020204030204" pitchFamily="49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47345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A52D96-9337-48DC-8280-ED5FD1E86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Advanced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AD6B11-371C-41F9-9D42-A7CA0AC913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set the </a:t>
            </a:r>
            <a:r>
              <a:rPr lang="en-US" dirty="0" err="1"/>
              <a:t>RunBook</a:t>
            </a:r>
            <a:r>
              <a:rPr lang="en-US" dirty="0"/>
              <a:t> ID</a:t>
            </a:r>
          </a:p>
          <a:p>
            <a:r>
              <a:rPr lang="en-US" dirty="0"/>
              <a:t>Repeatable using the same machine</a:t>
            </a:r>
          </a:p>
          <a:p>
            <a:r>
              <a:rPr lang="en-US" dirty="0"/>
              <a:t>Additional commands but worth a little extra work</a:t>
            </a:r>
          </a:p>
        </p:txBody>
      </p:sp>
    </p:spTree>
    <p:extLst>
      <p:ext uri="{BB962C8B-B14F-4D97-AF65-F5344CB8AC3E}">
        <p14:creationId xmlns:p14="http://schemas.microsoft.com/office/powerpoint/2010/main" val="21717263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4BE55-3F03-42B6-95AD-4C434B539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 Topology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391C45-3898-4A90-BBAD-5751592E24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Automatically detects the installed components on the machines</a:t>
            </a:r>
          </a:p>
          <a:p>
            <a:endParaRPr lang="en-US" dirty="0"/>
          </a:p>
          <a:p>
            <a:r>
              <a:rPr lang="en-US" dirty="0">
                <a:latin typeface="Consolas" panose="020B0609020204030204" pitchFamily="49" charset="0"/>
              </a:rPr>
              <a:t>Invoke-D365SDPInstall -Path "C:\temp\MajorVersionDataUpgradePackage" -Command </a:t>
            </a:r>
            <a:r>
              <a:rPr lang="en-US" dirty="0" err="1">
                <a:latin typeface="Consolas" panose="020B0609020204030204" pitchFamily="49" charset="0"/>
              </a:rPr>
              <a:t>SetTopology</a:t>
            </a:r>
            <a:endParaRPr 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152937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5F0ED3-2095-4626-AD22-A2BC2446D8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Generate Runbook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9AEE49-3719-40FB-82D9-A7AC68302D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Creates the set of steps to be executed by the package based on the topology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>
                <a:latin typeface="Consolas" panose="020B0609020204030204" pitchFamily="49" charset="0"/>
              </a:rPr>
              <a:t>Invoke-D365SDPInstall -Path "C:\temp\MajorVersionDataUpgradePackage" -Command Generate -</a:t>
            </a:r>
            <a:r>
              <a:rPr lang="en-US" dirty="0" err="1">
                <a:latin typeface="Consolas" panose="020B0609020204030204" pitchFamily="49" charset="0"/>
              </a:rPr>
              <a:t>RunbookId</a:t>
            </a:r>
            <a:r>
              <a:rPr lang="en-US" dirty="0">
                <a:latin typeface="Consolas" panose="020B0609020204030204" pitchFamily="49" charset="0"/>
              </a:rPr>
              <a:t> 'MyRunbook1'</a:t>
            </a:r>
          </a:p>
        </p:txBody>
      </p:sp>
    </p:spTree>
    <p:extLst>
      <p:ext uri="{BB962C8B-B14F-4D97-AF65-F5344CB8AC3E}">
        <p14:creationId xmlns:p14="http://schemas.microsoft.com/office/powerpoint/2010/main" val="8700871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7BE46-3C99-4746-8AF1-3521D9427D7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AX 2012</a:t>
            </a:r>
          </a:p>
        </p:txBody>
      </p:sp>
    </p:spTree>
    <p:extLst>
      <p:ext uri="{BB962C8B-B14F-4D97-AF65-F5344CB8AC3E}">
        <p14:creationId xmlns:p14="http://schemas.microsoft.com/office/powerpoint/2010/main" val="15545563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5C91D-551C-4203-8B6F-2AC06CDF83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 Runbook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50BACB-068C-4E84-9CAB-7A58DB36F4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Simply Imports the Runbook</a:t>
            </a:r>
          </a:p>
          <a:p>
            <a:endParaRPr lang="en-US" dirty="0"/>
          </a:p>
          <a:p>
            <a:r>
              <a:rPr lang="en-US" dirty="0">
                <a:latin typeface="Consolas" panose="020B0609020204030204" pitchFamily="49" charset="0"/>
              </a:rPr>
              <a:t>Invoke-D365SDPInstall -Path "C:\temp\MajorVersionDataUpgradePackage" -Command Import -</a:t>
            </a:r>
            <a:r>
              <a:rPr lang="en-US" dirty="0" err="1">
                <a:latin typeface="Consolas" panose="020B0609020204030204" pitchFamily="49" charset="0"/>
              </a:rPr>
              <a:t>RunbookId</a:t>
            </a:r>
            <a:r>
              <a:rPr lang="en-US" dirty="0">
                <a:latin typeface="Consolas" panose="020B0609020204030204" pitchFamily="49" charset="0"/>
              </a:rPr>
              <a:t> 'MyRunbook1'</a:t>
            </a:r>
          </a:p>
        </p:txBody>
      </p:sp>
    </p:spTree>
    <p:extLst>
      <p:ext uri="{BB962C8B-B14F-4D97-AF65-F5344CB8AC3E}">
        <p14:creationId xmlns:p14="http://schemas.microsoft.com/office/powerpoint/2010/main" val="337407263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74E38-63BC-4E36-8DA8-2A6976F05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Execute Runbook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10DF06-D296-46BE-BC16-BACA030729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Kicks off the upgrade</a:t>
            </a:r>
          </a:p>
          <a:p>
            <a:endParaRPr lang="en-US" dirty="0"/>
          </a:p>
          <a:p>
            <a:r>
              <a:rPr lang="en-US" dirty="0">
                <a:latin typeface="Consolas" panose="020B0609020204030204" pitchFamily="49" charset="0"/>
              </a:rPr>
              <a:t>Invoke-D365SDPInstall -Path "C:\temp\MajorVersionDataUpgradePackage" -Command Execute -</a:t>
            </a:r>
            <a:r>
              <a:rPr lang="en-US" dirty="0" err="1">
                <a:latin typeface="Consolas" panose="020B0609020204030204" pitchFamily="49" charset="0"/>
              </a:rPr>
              <a:t>RunbookId</a:t>
            </a:r>
            <a:r>
              <a:rPr lang="en-US" dirty="0">
                <a:latin typeface="Consolas" panose="020B0609020204030204" pitchFamily="49" charset="0"/>
              </a:rPr>
              <a:t> 'MyRunbook1'</a:t>
            </a:r>
          </a:p>
        </p:txBody>
      </p:sp>
    </p:spTree>
    <p:extLst>
      <p:ext uri="{BB962C8B-B14F-4D97-AF65-F5344CB8AC3E}">
        <p14:creationId xmlns:p14="http://schemas.microsoft.com/office/powerpoint/2010/main" val="204362483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58D1D0-00AB-4779-856B-6E78FE290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Execution Suggestions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AB1152-3CE8-4E67-B33E-95C66C422E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unique Runbook IDs tied Azure DevOps work items</a:t>
            </a:r>
          </a:p>
          <a:p>
            <a:r>
              <a:rPr lang="en-US" dirty="0"/>
              <a:t>Report issues, bugs, and resolutions on that work item with references to other work items</a:t>
            </a:r>
          </a:p>
          <a:p>
            <a:r>
              <a:rPr lang="en-US" dirty="0"/>
              <a:t>Create follow up tasks related to that Runbook execution work item</a:t>
            </a:r>
          </a:p>
          <a:p>
            <a:r>
              <a:rPr lang="en-US" dirty="0"/>
              <a:t>Could use Iterations if you want</a:t>
            </a:r>
          </a:p>
          <a:p>
            <a:r>
              <a:rPr lang="en-US" dirty="0"/>
              <a:t>Lots of options to keep PMs happy</a:t>
            </a:r>
          </a:p>
        </p:txBody>
      </p:sp>
    </p:spTree>
    <p:extLst>
      <p:ext uri="{BB962C8B-B14F-4D97-AF65-F5344CB8AC3E}">
        <p14:creationId xmlns:p14="http://schemas.microsoft.com/office/powerpoint/2010/main" val="307975128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B8CDC2-0E84-432D-92A4-DE37B6684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904E339-1D59-4A5D-8466-1DD146C73F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9584" y="1825625"/>
            <a:ext cx="10512832" cy="4351338"/>
          </a:xfrm>
          <a:prstGeom prst="rect">
            <a:avLst/>
          </a:prstGeom>
        </p:spPr>
      </p:pic>
      <p:sp>
        <p:nvSpPr>
          <p:cNvPr id="3" name="Arrow: Left 2">
            <a:extLst>
              <a:ext uri="{FF2B5EF4-FFF2-40B4-BE49-F238E27FC236}">
                <a16:creationId xmlns:a16="http://schemas.microsoft.com/office/drawing/2014/main" id="{B448A65C-B0FC-47C4-B3C7-1CBD18318B23}"/>
              </a:ext>
            </a:extLst>
          </p:cNvPr>
          <p:cNvSpPr/>
          <p:nvPr/>
        </p:nvSpPr>
        <p:spPr>
          <a:xfrm>
            <a:off x="2724346" y="1890074"/>
            <a:ext cx="867266" cy="461913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3C409438-261C-46F0-8835-B9D7F044AA17}"/>
              </a:ext>
            </a:extLst>
          </p:cNvPr>
          <p:cNvSpPr/>
          <p:nvPr/>
        </p:nvSpPr>
        <p:spPr>
          <a:xfrm>
            <a:off x="7626285" y="5062194"/>
            <a:ext cx="1036948" cy="61274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804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9F19-3E86-46D8-A13D-2BAD6EFF88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Re-Run Failed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D9DC59-5AB3-44C7-B191-BCCE767051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one step fails, the whole upgrade fails</a:t>
            </a:r>
          </a:p>
          <a:p>
            <a:r>
              <a:rPr lang="en-US" dirty="0"/>
              <a:t>If one operation fails, that fails the step</a:t>
            </a:r>
          </a:p>
          <a:p>
            <a:r>
              <a:rPr lang="en-US" dirty="0"/>
              <a:t>If one table change fails, the operation fails</a:t>
            </a:r>
          </a:p>
          <a:p>
            <a:r>
              <a:rPr lang="en-US" dirty="0"/>
              <a:t>If one record fails, that table change fails</a:t>
            </a:r>
          </a:p>
          <a:p>
            <a:endParaRPr lang="en-US" dirty="0"/>
          </a:p>
          <a:p>
            <a:r>
              <a:rPr lang="en-US" dirty="0">
                <a:latin typeface="Consolas" panose="020B0609020204030204" pitchFamily="49" charset="0"/>
              </a:rPr>
              <a:t>Invoke-D365SDPInstall -Path "C:\temp\MajorVersionDataUpgradePackage" -Command </a:t>
            </a:r>
            <a:r>
              <a:rPr lang="en-US" dirty="0" err="1">
                <a:latin typeface="Consolas" panose="020B0609020204030204" pitchFamily="49" charset="0"/>
              </a:rPr>
              <a:t>RerunStep</a:t>
            </a:r>
            <a:r>
              <a:rPr lang="en-US" dirty="0">
                <a:latin typeface="Consolas" panose="020B0609020204030204" pitchFamily="49" charset="0"/>
              </a:rPr>
              <a:t> -Step 8 -</a:t>
            </a:r>
            <a:r>
              <a:rPr lang="en-US" dirty="0" err="1">
                <a:latin typeface="Consolas" panose="020B0609020204030204" pitchFamily="49" charset="0"/>
              </a:rPr>
              <a:t>RunbookId</a:t>
            </a:r>
            <a:r>
              <a:rPr lang="en-US" dirty="0">
                <a:latin typeface="Consolas" panose="020B0609020204030204" pitchFamily="49" charset="0"/>
              </a:rPr>
              <a:t> 'MyRunbook1'</a:t>
            </a:r>
          </a:p>
        </p:txBody>
      </p:sp>
    </p:spTree>
    <p:extLst>
      <p:ext uri="{BB962C8B-B14F-4D97-AF65-F5344CB8AC3E}">
        <p14:creationId xmlns:p14="http://schemas.microsoft.com/office/powerpoint/2010/main" val="116298723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32ABE6-E8BB-47CF-AE94-06AE4976F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Into the Runbook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FE0E11-E4BA-4B3C-AB68-789A191D14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Focus on the T1 / Development environment experience</a:t>
            </a:r>
          </a:p>
          <a:p>
            <a:r>
              <a:rPr lang="en-US" dirty="0"/>
              <a:t>Using D365FO.Tools</a:t>
            </a:r>
          </a:p>
          <a:p>
            <a:r>
              <a:rPr lang="en-US" dirty="0"/>
              <a:t>Logs</a:t>
            </a:r>
          </a:p>
          <a:p>
            <a:pPr lvl="1"/>
            <a:r>
              <a:rPr lang="en-US" dirty="0"/>
              <a:t>Logs can be found in C:\Temp\MajorVersionDataUpgradePackage\RunbookWorkingFolder\MyRunbook42\Contoso-DBU-1\</a:t>
            </a:r>
          </a:p>
          <a:p>
            <a:pPr lvl="1"/>
            <a:r>
              <a:rPr lang="en-US" dirty="0">
                <a:latin typeface="Consolas" panose="020B0609020204030204" pitchFamily="49" charset="0"/>
              </a:rPr>
              <a:t>Get-Content –wait &lt;log file&gt;</a:t>
            </a:r>
          </a:p>
          <a:p>
            <a:pPr lvl="1"/>
            <a:r>
              <a:rPr lang="en-US" dirty="0"/>
              <a:t>Just like tail -f</a:t>
            </a:r>
          </a:p>
        </p:txBody>
      </p:sp>
    </p:spTree>
    <p:extLst>
      <p:ext uri="{BB962C8B-B14F-4D97-AF65-F5344CB8AC3E}">
        <p14:creationId xmlns:p14="http://schemas.microsoft.com/office/powerpoint/2010/main" val="70038669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882EDF-81CA-4455-8552-47D8AD0F9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Runbook Steps; 1, 2, 3, 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E0B58F-BADB-4067-B18D-6647FE1ADA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1 - Stop Retails Services</a:t>
            </a:r>
          </a:p>
          <a:p>
            <a:r>
              <a:rPr lang="en-US" dirty="0"/>
              <a:t>2 - Stop Financial Report</a:t>
            </a:r>
          </a:p>
          <a:p>
            <a:r>
              <a:rPr lang="en-US" dirty="0"/>
              <a:t>3 - Stop AOS Service and batch service</a:t>
            </a:r>
          </a:p>
          <a:p>
            <a:r>
              <a:rPr lang="en-US" dirty="0"/>
              <a:t>4 - Backup some configs related to the AOS Services</a:t>
            </a:r>
          </a:p>
        </p:txBody>
      </p:sp>
    </p:spTree>
    <p:extLst>
      <p:ext uri="{BB962C8B-B14F-4D97-AF65-F5344CB8AC3E}">
        <p14:creationId xmlns:p14="http://schemas.microsoft.com/office/powerpoint/2010/main" val="210479913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5EB43-7057-404A-8189-AB475F2663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Runbook Step; 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AFA93A-B1EC-4D43-872E-07022689C9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5 - Run some Prerequisites, make sure we are upgrading from a known version and state, add in some 365 system tables so that batch service can run properly against database</a:t>
            </a:r>
          </a:p>
          <a:p>
            <a:pPr lvl="1"/>
            <a:r>
              <a:rPr lang="en-US" dirty="0"/>
              <a:t>Create or Adjust SQL Sequences for </a:t>
            </a:r>
            <a:r>
              <a:rPr lang="en-US" dirty="0" err="1"/>
              <a:t>RecId</a:t>
            </a:r>
            <a:r>
              <a:rPr lang="en-US" dirty="0"/>
              <a:t> (sequences are now SQL sequences)</a:t>
            </a:r>
          </a:p>
          <a:p>
            <a:pPr lvl="1"/>
            <a:r>
              <a:rPr lang="en-US" dirty="0"/>
              <a:t>All tables should be altered - Now </a:t>
            </a:r>
            <a:r>
              <a:rPr lang="en-US" dirty="0" err="1"/>
              <a:t>RecId</a:t>
            </a:r>
            <a:r>
              <a:rPr lang="en-US" dirty="0"/>
              <a:t> creation should take next value from SQL Sequences.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868798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05369-08C5-4087-96A6-B7DA3AC1C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Runbook Step; 5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46ADD7-FCC0-42DD-8CA5-B74DDB3A81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Patch SQLDICTIONARY table - For two fields Name and SQLNAME, str size increased from 40 to 81.  </a:t>
            </a:r>
          </a:p>
          <a:p>
            <a:pPr lvl="1"/>
            <a:r>
              <a:rPr lang="en-US" dirty="0"/>
              <a:t>Patch USERINFO table - ID field str size increased from 8 to 20, Fix time zone error.</a:t>
            </a:r>
          </a:p>
          <a:p>
            <a:pPr lvl="1"/>
            <a:r>
              <a:rPr lang="en-US" dirty="0"/>
              <a:t>Update USERINFO table records to help running data upgrade and launching AX. (makes network service the default instance admin)</a:t>
            </a:r>
          </a:p>
          <a:p>
            <a:pPr lvl="1"/>
            <a:r>
              <a:rPr lang="en-US" dirty="0"/>
              <a:t>Clear out Tables that store Major Version dependent data. (truncate </a:t>
            </a:r>
            <a:r>
              <a:rPr lang="en-US" dirty="0" err="1"/>
              <a:t>sysLastvalue</a:t>
            </a:r>
            <a:r>
              <a:rPr lang="en-US" dirty="0"/>
              <a:t>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387820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463585-9010-413E-8AE6-9B161F09E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Runbook Step; 6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60BDD-CA1B-43C2-ADC4-DDA761B0F6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6 - Cleanup for data upgrade</a:t>
            </a:r>
          </a:p>
          <a:p>
            <a:pPr lvl="1"/>
            <a:r>
              <a:rPr lang="en-US" dirty="0"/>
              <a:t>Delete from </a:t>
            </a:r>
            <a:r>
              <a:rPr lang="en-US" dirty="0" err="1"/>
              <a:t>releaseUpdateScripts</a:t>
            </a:r>
            <a:r>
              <a:rPr lang="en-US" dirty="0"/>
              <a:t>, </a:t>
            </a:r>
            <a:r>
              <a:rPr lang="en-US" dirty="0" err="1"/>
              <a:t>releaseUpdateScriptDependency</a:t>
            </a:r>
            <a:r>
              <a:rPr lang="en-US" dirty="0"/>
              <a:t>, </a:t>
            </a:r>
            <a:r>
              <a:rPr lang="en-US" dirty="0" err="1"/>
              <a:t>releaseUpdateJobStatus</a:t>
            </a:r>
            <a:r>
              <a:rPr lang="en-US" dirty="0"/>
              <a:t>, </a:t>
            </a:r>
            <a:r>
              <a:rPr lang="en-US" dirty="0" err="1"/>
              <a:t>releaseUpdateScriptsUsedTables</a:t>
            </a:r>
            <a:r>
              <a:rPr lang="en-US" dirty="0"/>
              <a:t>, </a:t>
            </a:r>
            <a:r>
              <a:rPr lang="en-US" dirty="0" err="1"/>
              <a:t>releaseUpdateDiscoveryStatus</a:t>
            </a:r>
            <a:endParaRPr lang="en-US" dirty="0"/>
          </a:p>
          <a:p>
            <a:pPr lvl="1"/>
            <a:r>
              <a:rPr lang="en-US" dirty="0"/>
              <a:t>Delete all batch jobs related to database upgrade, if any, including from past database upgrades</a:t>
            </a:r>
          </a:p>
          <a:p>
            <a:pPr lvl="1"/>
            <a:r>
              <a:rPr lang="en-US" dirty="0"/>
              <a:t>Delete from </a:t>
            </a:r>
            <a:r>
              <a:rPr lang="en-US" dirty="0" err="1"/>
              <a:t>ReleaseUpdateScriptsLog</a:t>
            </a:r>
            <a:r>
              <a:rPr lang="en-US" dirty="0"/>
              <a:t> and </a:t>
            </a:r>
            <a:r>
              <a:rPr lang="en-US" dirty="0" err="1"/>
              <a:t>ReleaseUpdateScriptsErrorLog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58634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CBA949-982D-4514-B9B0-BD0E1494C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b" anchorCtr="0"/>
          <a:lstStyle/>
          <a:p>
            <a:r>
              <a:rPr lang="en-US" dirty="0"/>
              <a:t>Planning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708CAF3-A002-4373-A5C6-44361EE0EB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Where</a:t>
            </a:r>
          </a:p>
          <a:p>
            <a:pPr lvl="1"/>
            <a:r>
              <a:rPr lang="en-US" dirty="0"/>
              <a:t>AX 2012</a:t>
            </a:r>
          </a:p>
          <a:p>
            <a:pPr lvl="2"/>
            <a:r>
              <a:rPr lang="en-US" dirty="0"/>
              <a:t>PROD? UAT? Test?</a:t>
            </a:r>
          </a:p>
          <a:p>
            <a:pPr lvl="2"/>
            <a:r>
              <a:rPr lang="en-US" dirty="0"/>
              <a:t>A KB must be installed</a:t>
            </a:r>
          </a:p>
          <a:p>
            <a:pPr lvl="1"/>
            <a:r>
              <a:rPr lang="en-US" dirty="0"/>
              <a:t>D365 F&amp;O</a:t>
            </a:r>
          </a:p>
          <a:p>
            <a:pPr lvl="2"/>
            <a:r>
              <a:rPr lang="en-US" dirty="0"/>
              <a:t>In Dev (T1) Environment?</a:t>
            </a:r>
          </a:p>
          <a:p>
            <a:pPr lvl="3"/>
            <a:r>
              <a:rPr lang="en-US" dirty="0"/>
              <a:t>In Cloud? Easier</a:t>
            </a:r>
          </a:p>
          <a:p>
            <a:pPr lvl="3"/>
            <a:r>
              <a:rPr lang="en-US" dirty="0"/>
              <a:t>Using on Prem VHD? Faster</a:t>
            </a:r>
          </a:p>
          <a:p>
            <a:pPr lvl="2"/>
            <a:r>
              <a:rPr lang="en-US" dirty="0"/>
              <a:t>UAT (T2+)</a:t>
            </a:r>
          </a:p>
          <a:p>
            <a:pPr lvl="3"/>
            <a:r>
              <a:rPr lang="en-US" dirty="0"/>
              <a:t>Cloud Only</a:t>
            </a:r>
          </a:p>
          <a:p>
            <a:pPr lvl="3"/>
            <a:r>
              <a:rPr lang="en-US" dirty="0"/>
              <a:t>New Feature as of PU33 (around a month ago)</a:t>
            </a:r>
          </a:p>
          <a:p>
            <a:pPr lvl="3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992789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79027-34F7-43CD-A14E-40BFE0BE76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Runbook Step; 7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CAE951-0FD0-48C6-B00F-3A83C28914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7 - </a:t>
            </a:r>
            <a:r>
              <a:rPr lang="en-US" dirty="0" err="1"/>
              <a:t>Presync</a:t>
            </a:r>
            <a:r>
              <a:rPr lang="en-US" dirty="0"/>
              <a:t> for data upgrade</a:t>
            </a:r>
          </a:p>
          <a:p>
            <a:pPr lvl="1"/>
            <a:r>
              <a:rPr lang="en-US" dirty="0"/>
              <a:t>Enable </a:t>
            </a:r>
            <a:r>
              <a:rPr lang="en-US" dirty="0" err="1"/>
              <a:t>SysDeletedObjects</a:t>
            </a:r>
            <a:r>
              <a:rPr lang="en-US" dirty="0"/>
              <a:t> config keys</a:t>
            </a:r>
          </a:p>
          <a:p>
            <a:pPr lvl="1"/>
            <a:r>
              <a:rPr lang="en-US" dirty="0"/>
              <a:t>Save current batch configuration</a:t>
            </a:r>
          </a:p>
          <a:p>
            <a:pPr lvl="1"/>
            <a:r>
              <a:rPr lang="en-US" dirty="0"/>
              <a:t>Disable </a:t>
            </a:r>
            <a:r>
              <a:rPr lang="en-US" dirty="0" err="1"/>
              <a:t>BatchPriorityBasedSchedulingFeature</a:t>
            </a:r>
            <a:r>
              <a:rPr lang="en-US" dirty="0"/>
              <a:t> if necessary; only if platform version is PU32 or later</a:t>
            </a:r>
          </a:p>
          <a:p>
            <a:pPr lvl="1"/>
            <a:r>
              <a:rPr lang="en-US" dirty="0"/>
              <a:t>Start batch service</a:t>
            </a:r>
          </a:p>
          <a:p>
            <a:pPr lvl="1"/>
            <a:r>
              <a:rPr lang="en-US" dirty="0"/>
              <a:t>Assign Upgrade Batch Group to Batch Servers (current AOS)</a:t>
            </a:r>
          </a:p>
          <a:p>
            <a:pPr lvl="1"/>
            <a:r>
              <a:rPr lang="en-US" dirty="0"/>
              <a:t>Schedule </a:t>
            </a:r>
            <a:r>
              <a:rPr lang="en-US" dirty="0" err="1"/>
              <a:t>presync</a:t>
            </a:r>
            <a:r>
              <a:rPr lang="en-US" dirty="0"/>
              <a:t> script which will invoke all </a:t>
            </a:r>
            <a:r>
              <a:rPr lang="en-US" dirty="0" err="1"/>
              <a:t>presync</a:t>
            </a:r>
            <a:r>
              <a:rPr lang="en-US" dirty="0"/>
              <a:t> type scripts</a:t>
            </a:r>
          </a:p>
          <a:p>
            <a:pPr lvl="1"/>
            <a:r>
              <a:rPr lang="en-US" dirty="0"/>
              <a:t>Script waits until batch completes with all </a:t>
            </a:r>
            <a:r>
              <a:rPr lang="en-US" dirty="0" err="1"/>
              <a:t>presyncs</a:t>
            </a:r>
            <a:r>
              <a:rPr lang="en-US" dirty="0"/>
              <a:t> executing completely and correctly</a:t>
            </a:r>
          </a:p>
          <a:p>
            <a:pPr lvl="1"/>
            <a:r>
              <a:rPr lang="en-US" dirty="0"/>
              <a:t>if error, stop batch, upgrade stops and reports log output</a:t>
            </a:r>
          </a:p>
        </p:txBody>
      </p:sp>
    </p:spTree>
    <p:extLst>
      <p:ext uri="{BB962C8B-B14F-4D97-AF65-F5344CB8AC3E}">
        <p14:creationId xmlns:p14="http://schemas.microsoft.com/office/powerpoint/2010/main" val="9945098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B5A17986-64F6-46D5-A616-324C413271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93545" y="0"/>
            <a:ext cx="1403395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39CE350-2DA0-441C-905F-4D8143FFA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Runbook Step; 8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605B8C-1AF9-4B2E-BB72-98F1AB7C4A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8 – Sync Database for all versions</a:t>
            </a:r>
          </a:p>
          <a:p>
            <a:pPr lvl="1"/>
            <a:r>
              <a:rPr lang="en-US" dirty="0"/>
              <a:t>Runs database sync, ignoring indexes</a:t>
            </a:r>
          </a:p>
          <a:p>
            <a:pPr lvl="1"/>
            <a:r>
              <a:rPr lang="en-US" dirty="0"/>
              <a:t>Enables all fields that were ever available from 6.2, 6.3, 7.0, 7.1, 7.2, 7.3, 8.0, 8.1, 8.2, and 10.+.</a:t>
            </a:r>
          </a:p>
        </p:txBody>
      </p:sp>
    </p:spTree>
    <p:extLst>
      <p:ext uri="{BB962C8B-B14F-4D97-AF65-F5344CB8AC3E}">
        <p14:creationId xmlns:p14="http://schemas.microsoft.com/office/powerpoint/2010/main" val="338025625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A5648-F4F0-47CC-93CD-18BF8B7023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Runbook Step; 9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58EAE5-5723-431F-880E-8DD2FD4163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9 - Post sync for upgrade</a:t>
            </a:r>
          </a:p>
          <a:p>
            <a:pPr lvl="1"/>
            <a:r>
              <a:rPr lang="en-US" dirty="0"/>
              <a:t>Schedules </a:t>
            </a:r>
            <a:r>
              <a:rPr lang="en-US" dirty="0" err="1"/>
              <a:t>postSync</a:t>
            </a:r>
            <a:r>
              <a:rPr lang="en-US" dirty="0"/>
              <a:t> scripts</a:t>
            </a:r>
          </a:p>
          <a:p>
            <a:pPr lvl="1"/>
            <a:r>
              <a:rPr lang="en-US" dirty="0"/>
              <a:t>Schedules all </a:t>
            </a:r>
            <a:r>
              <a:rPr lang="en-US" dirty="0" err="1"/>
              <a:t>postSync</a:t>
            </a:r>
            <a:r>
              <a:rPr lang="en-US" dirty="0"/>
              <a:t> type scripts</a:t>
            </a:r>
          </a:p>
          <a:p>
            <a:pPr lvl="1"/>
            <a:r>
              <a:rPr lang="en-US" dirty="0"/>
              <a:t>Assign Upgrade Batch Group to Batch Servers (current AOS)</a:t>
            </a:r>
          </a:p>
          <a:p>
            <a:pPr lvl="1"/>
            <a:r>
              <a:rPr lang="en-US" dirty="0"/>
              <a:t>Start batch service</a:t>
            </a:r>
          </a:p>
          <a:p>
            <a:pPr lvl="1"/>
            <a:r>
              <a:rPr lang="en-US" dirty="0"/>
              <a:t>scripts waits until batch completes with all </a:t>
            </a:r>
            <a:r>
              <a:rPr lang="en-US" dirty="0" err="1"/>
              <a:t>postSync</a:t>
            </a:r>
            <a:r>
              <a:rPr lang="en-US" dirty="0"/>
              <a:t> executing</a:t>
            </a:r>
          </a:p>
        </p:txBody>
      </p:sp>
    </p:spTree>
    <p:extLst>
      <p:ext uri="{BB962C8B-B14F-4D97-AF65-F5344CB8AC3E}">
        <p14:creationId xmlns:p14="http://schemas.microsoft.com/office/powerpoint/2010/main" val="19638891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F8073C-3C70-4934-957B-ADE58FBB8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Runbook Step; 9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719CBC-1077-4B8D-8C90-8ADFF933D6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If error, stop batch, upgrade stops and reports log output</a:t>
            </a:r>
          </a:p>
          <a:p>
            <a:pPr lvl="1"/>
            <a:r>
              <a:rPr lang="en-US" dirty="0"/>
              <a:t>Disable </a:t>
            </a:r>
            <a:r>
              <a:rPr lang="en-US" dirty="0" err="1"/>
              <a:t>SysDeletedObjects</a:t>
            </a:r>
            <a:r>
              <a:rPr lang="en-US" dirty="0"/>
              <a:t> config keys for 7.0, 7.1, 7.2, 7.3, 8.0, 8.1, 8.2</a:t>
            </a:r>
          </a:p>
          <a:p>
            <a:pPr lvl="1"/>
            <a:r>
              <a:rPr lang="en-US" dirty="0"/>
              <a:t>Stop batch service</a:t>
            </a:r>
          </a:p>
          <a:p>
            <a:pPr lvl="1"/>
            <a:r>
              <a:rPr lang="en-US" dirty="0"/>
              <a:t>Enable </a:t>
            </a:r>
            <a:r>
              <a:rPr lang="en-US" dirty="0" err="1"/>
              <a:t>BatchPriorityBasedSchedulingFeature</a:t>
            </a:r>
            <a:r>
              <a:rPr lang="en-US" dirty="0"/>
              <a:t> if necessary; only if platform version is PU32 or later</a:t>
            </a:r>
          </a:p>
          <a:p>
            <a:pPr lvl="1"/>
            <a:r>
              <a:rPr lang="en-US" dirty="0"/>
              <a:t>Restore batch configuration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592799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15BA7853-1F21-4145-B227-D02C4D31BE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2BD42FF-A22A-49DD-BFC5-B331C7DB35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Runbook Step; 10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245310-7976-4F8D-A7BF-7779F64AA3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10 - Final DB sync</a:t>
            </a:r>
          </a:p>
          <a:p>
            <a:pPr lvl="1"/>
            <a:r>
              <a:rPr lang="en-US" dirty="0"/>
              <a:t>Remove deprecated fields from </a:t>
            </a:r>
            <a:r>
              <a:rPr lang="en-US" dirty="0" err="1"/>
              <a:t>SysDeletedObjects</a:t>
            </a:r>
            <a:r>
              <a:rPr lang="en-US" dirty="0"/>
              <a:t> config keys</a:t>
            </a:r>
          </a:p>
          <a:p>
            <a:pPr lvl="1"/>
            <a:r>
              <a:rPr lang="en-US" dirty="0"/>
              <a:t>Basically a standard database sync to organize the database into final known good configuration for D365</a:t>
            </a:r>
          </a:p>
        </p:txBody>
      </p:sp>
    </p:spTree>
    <p:extLst>
      <p:ext uri="{BB962C8B-B14F-4D97-AF65-F5344CB8AC3E}">
        <p14:creationId xmlns:p14="http://schemas.microsoft.com/office/powerpoint/2010/main" val="107501924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11783A-7B3F-4477-B84F-67A37DDEB8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Runbook Step; 11 - 13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89C9B8-905A-4B79-88E4-33058CAB67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11 – Warns to backup Financial Report database</a:t>
            </a:r>
          </a:p>
          <a:p>
            <a:r>
              <a:rPr lang="en-US" dirty="0"/>
              <a:t>12 – Update Financial Reporter database</a:t>
            </a:r>
          </a:p>
          <a:p>
            <a:pPr lvl="1"/>
            <a:r>
              <a:rPr lang="en-US" dirty="0"/>
              <a:t>Update schema user privilege data</a:t>
            </a:r>
          </a:p>
          <a:p>
            <a:pPr lvl="1"/>
            <a:r>
              <a:rPr lang="en-US" dirty="0"/>
              <a:t>Insert AAD Group API related settings</a:t>
            </a:r>
          </a:p>
          <a:p>
            <a:pPr lvl="1"/>
            <a:r>
              <a:rPr lang="en-US" dirty="0"/>
              <a:t>Execute SQL query to update AX adapter setting value</a:t>
            </a:r>
          </a:p>
          <a:p>
            <a:pPr lvl="1"/>
            <a:r>
              <a:rPr lang="en-US" dirty="0"/>
              <a:t>Add </a:t>
            </a:r>
            <a:r>
              <a:rPr lang="en-US" dirty="0" err="1"/>
              <a:t>ReportingIntegrationUser</a:t>
            </a:r>
            <a:r>
              <a:rPr lang="en-US" dirty="0"/>
              <a:t> Role to AX DB, provision </a:t>
            </a:r>
            <a:r>
              <a:rPr lang="en-US" dirty="0" err="1"/>
              <a:t>GeneralUser</a:t>
            </a:r>
            <a:r>
              <a:rPr lang="en-US" dirty="0"/>
              <a:t> on MR DB</a:t>
            </a:r>
          </a:p>
          <a:p>
            <a:pPr lvl="1"/>
            <a:r>
              <a:rPr lang="en-US" dirty="0"/>
              <a:t>Setup change tracking on MR database</a:t>
            </a:r>
          </a:p>
          <a:p>
            <a:pPr lvl="1"/>
            <a:r>
              <a:rPr lang="en-US" dirty="0"/>
              <a:t>Upgrade / Rebuild data </a:t>
            </a:r>
            <a:r>
              <a:rPr lang="en-US" dirty="0" err="1"/>
              <a:t>mata</a:t>
            </a:r>
            <a:endParaRPr lang="en-US" dirty="0"/>
          </a:p>
          <a:p>
            <a:r>
              <a:rPr lang="en-US" dirty="0"/>
              <a:t>13 – Warns to backup retail configs and data</a:t>
            </a:r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418194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27CC1-6349-4DAD-83FC-0D8350464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Runbook Step; 14 - 17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CE8027-B563-413C-BACC-1CC00777CC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14 – Upgrade retail</a:t>
            </a:r>
          </a:p>
          <a:p>
            <a:pPr lvl="1"/>
            <a:r>
              <a:rPr lang="en-US" dirty="0"/>
              <a:t>Upgrades / Redeploys channel DB</a:t>
            </a:r>
          </a:p>
          <a:p>
            <a:pPr lvl="1"/>
            <a:r>
              <a:rPr lang="en-US" dirty="0"/>
              <a:t>Upgrades Message DB</a:t>
            </a:r>
          </a:p>
          <a:p>
            <a:r>
              <a:rPr lang="en-US" dirty="0"/>
              <a:t>15 – Start AOS</a:t>
            </a:r>
          </a:p>
          <a:p>
            <a:r>
              <a:rPr lang="en-US" dirty="0"/>
              <a:t>16 – Start Financial Reporter</a:t>
            </a:r>
          </a:p>
          <a:p>
            <a:r>
              <a:rPr lang="en-US" dirty="0"/>
              <a:t>17 – Start Retail Services</a:t>
            </a:r>
          </a:p>
        </p:txBody>
      </p:sp>
    </p:spTree>
    <p:extLst>
      <p:ext uri="{BB962C8B-B14F-4D97-AF65-F5344CB8AC3E}">
        <p14:creationId xmlns:p14="http://schemas.microsoft.com/office/powerpoint/2010/main" val="358309243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AEBB07-B631-485E-A560-9BE3A6591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Troubleshooting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76B8BC-6408-4F0E-AE5A-3DC7591A18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Skip Failed Scripts</a:t>
            </a:r>
          </a:p>
          <a:p>
            <a:pPr lvl="1"/>
            <a:r>
              <a:rPr lang="en-US" dirty="0"/>
              <a:t>Can help identify more errors than just the first one that fails an upgrade</a:t>
            </a:r>
          </a:p>
          <a:p>
            <a:pPr lvl="1"/>
            <a:r>
              <a:rPr lang="en-US" dirty="0">
                <a:hlinkClick r:id="rId2"/>
              </a:rPr>
              <a:t>https://docs.microsoft.com/en-us/dynamics365/fin-ops-core/dev-itpro/migration-upgrade/upgrade-data-to-latest-update#skip-failed-scripts</a:t>
            </a:r>
            <a:endParaRPr lang="en-US" dirty="0"/>
          </a:p>
          <a:p>
            <a:r>
              <a:rPr lang="en-US" dirty="0"/>
              <a:t>Known Issues</a:t>
            </a:r>
          </a:p>
          <a:p>
            <a:pPr lvl="1"/>
            <a:r>
              <a:rPr lang="en-US" dirty="0">
                <a:hlinkClick r:id="rId3"/>
              </a:rPr>
              <a:t>https://docs.microsoft.com/en-us/dynamics365/fin-ops-core/dev-itpro/migration-upgrade/upgrade-data-to-latest-update#known-issues</a:t>
            </a:r>
            <a:endParaRPr lang="en-US" dirty="0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BB0F1981-DA47-46E3-85BF-A0F974F943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91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468576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AEBB07-B631-485E-A560-9BE3A6591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Troubleshooting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76B8BC-6408-4F0E-AE5A-3DC7591A18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Check LCS</a:t>
            </a:r>
          </a:p>
          <a:p>
            <a:pPr lvl="1"/>
            <a:r>
              <a:rPr lang="en-US" dirty="0"/>
              <a:t>Some errors are version dependent so you may have to start with a different version</a:t>
            </a:r>
          </a:p>
          <a:p>
            <a:pPr lvl="1"/>
            <a:r>
              <a:rPr lang="en-US" dirty="0"/>
              <a:t>May be fix in quality update</a:t>
            </a:r>
          </a:p>
          <a:p>
            <a:r>
              <a:rPr lang="en-US" dirty="0"/>
              <a:t>Some weirdness may be ok</a:t>
            </a:r>
          </a:p>
          <a:p>
            <a:pPr lvl="1"/>
            <a:r>
              <a:rPr lang="en-US" dirty="0"/>
              <a:t>Solve problems pragmatically</a:t>
            </a:r>
          </a:p>
        </p:txBody>
      </p:sp>
    </p:spTree>
    <p:extLst>
      <p:ext uri="{BB962C8B-B14F-4D97-AF65-F5344CB8AC3E}">
        <p14:creationId xmlns:p14="http://schemas.microsoft.com/office/powerpoint/2010/main" val="204259081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FB550-035A-4913-91B3-FD3703FDC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Troubleshooting - Updates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82931F4-7D8E-43FE-93F5-F2CC213AF6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24571" y="2072722"/>
            <a:ext cx="9542857" cy="3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6581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553D1-ECA4-4F98-AD87-89A0623B5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Planning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B463E65-0509-4BC0-862E-FBDCF7F86B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6810" y="2466422"/>
            <a:ext cx="1428571" cy="37714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6BE2CE4-8EAF-4B3B-BCBC-3275CF1B7E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9367" y="3462094"/>
            <a:ext cx="1247619" cy="2771429"/>
          </a:xfrm>
          <a:prstGeom prst="rect">
            <a:avLst/>
          </a:prstGeom>
        </p:spPr>
      </p:pic>
      <p:sp>
        <p:nvSpPr>
          <p:cNvPr id="18" name="Arrow: Down 17">
            <a:extLst>
              <a:ext uri="{FF2B5EF4-FFF2-40B4-BE49-F238E27FC236}">
                <a16:creationId xmlns:a16="http://schemas.microsoft.com/office/drawing/2014/main" id="{4821B8E7-9680-4E1B-83FC-5A950A1803CB}"/>
              </a:ext>
            </a:extLst>
          </p:cNvPr>
          <p:cNvSpPr/>
          <p:nvPr/>
        </p:nvSpPr>
        <p:spPr>
          <a:xfrm>
            <a:off x="5735425" y="1690688"/>
            <a:ext cx="471340" cy="647159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CEDD6C-1016-4473-B1B0-8307B00721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2249C2-8A50-4939-B688-4BE0D85E1B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85205" y="1748392"/>
            <a:ext cx="1047619" cy="44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938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FB550-035A-4913-91B3-FD3703FDC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Troubleshooting – </a:t>
            </a:r>
            <a:r>
              <a:rPr lang="en-US" dirty="0" err="1"/>
              <a:t>Presync</a:t>
            </a:r>
            <a:r>
              <a:rPr lang="en-US" dirty="0"/>
              <a:t> Update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DE18A0E-9A9D-4E91-8F7C-276088A70F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72190" y="1867960"/>
            <a:ext cx="8647619" cy="42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60495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FB550-035A-4913-91B3-FD3703FDC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Troubleshooting – </a:t>
            </a:r>
            <a:r>
              <a:rPr lang="en-US" dirty="0" err="1"/>
              <a:t>PostSync</a:t>
            </a:r>
            <a:r>
              <a:rPr lang="en-US" dirty="0"/>
              <a:t> Insert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1B2D3B1-5681-4F7E-9ECF-1F998ADD0E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982542" y="1825625"/>
            <a:ext cx="622691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73825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A46F0-2343-436E-9FC4-B2C53AF6B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Troubleshooting - Delete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3C266B0-EC0C-4CF2-B1DF-488E0C39EA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53143" y="2153675"/>
            <a:ext cx="7685714" cy="36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27574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ECDFDC-2985-49B7-BAD3-A422D5157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Troubleshooting – SQL Functions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563C5BD-C3F4-4349-8682-9930147557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382126"/>
            <a:ext cx="10515600" cy="3238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59108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2400D8-E6E2-4DD0-B37D-6B0BE37CCF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F5D4B5-47A5-4F9F-B581-64CFB93B8E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The Runbook will have a folder where everything gets logged</a:t>
            </a:r>
          </a:p>
          <a:p>
            <a:r>
              <a:rPr lang="en-US" dirty="0"/>
              <a:t>C:\Temp\MajorVersionDataUpgradePackage\RunbookWorkingFolder\MyRunbook42\Contoso-DBU-1\AOSService\8\Log</a:t>
            </a:r>
          </a:p>
          <a:p>
            <a:pPr lvl="1"/>
            <a:r>
              <a:rPr lang="en-US" dirty="0"/>
              <a:t>Temp Directory – C:\Temp</a:t>
            </a:r>
          </a:p>
          <a:p>
            <a:pPr lvl="1"/>
            <a:r>
              <a:rPr lang="en-US" dirty="0"/>
              <a:t>Deployable Package – </a:t>
            </a:r>
            <a:r>
              <a:rPr lang="en-US" dirty="0" err="1"/>
              <a:t>MajorVersionDataUpgradePackage</a:t>
            </a:r>
            <a:endParaRPr lang="en-US" dirty="0"/>
          </a:p>
          <a:p>
            <a:pPr lvl="1"/>
            <a:r>
              <a:rPr lang="en-US" dirty="0"/>
              <a:t>MyRunBook42 – Runbook ID generated for this iteration</a:t>
            </a:r>
          </a:p>
          <a:p>
            <a:pPr lvl="1"/>
            <a:r>
              <a:rPr lang="en-US" dirty="0"/>
              <a:t>Contoso-DBU-1 – Machine DNS name</a:t>
            </a:r>
          </a:p>
          <a:p>
            <a:pPr lvl="1"/>
            <a:r>
              <a:rPr lang="en-US" dirty="0"/>
              <a:t>8 – Runbook Step id</a:t>
            </a:r>
          </a:p>
          <a:p>
            <a:endParaRPr lang="en-US" dirty="0"/>
          </a:p>
          <a:p>
            <a:r>
              <a:rPr lang="en-US" dirty="0"/>
              <a:t>Get-Content –Wait FullDBSync.log</a:t>
            </a:r>
          </a:p>
        </p:txBody>
      </p:sp>
    </p:spTree>
    <p:extLst>
      <p:ext uri="{BB962C8B-B14F-4D97-AF65-F5344CB8AC3E}">
        <p14:creationId xmlns:p14="http://schemas.microsoft.com/office/powerpoint/2010/main" val="360677083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459DC-2DBE-4E9F-9ED0-EFD59FB0B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Logging (cont.)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1C0D367-B219-453D-A790-79D5491040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2286794"/>
            <a:ext cx="6096000" cy="3429000"/>
          </a:xfrm>
        </p:spPr>
      </p:pic>
    </p:spTree>
    <p:extLst>
      <p:ext uri="{BB962C8B-B14F-4D97-AF65-F5344CB8AC3E}">
        <p14:creationId xmlns:p14="http://schemas.microsoft.com/office/powerpoint/2010/main" val="280003726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CD482B-2C8D-4CAC-9305-6CA3B460E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Logging (cont.)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5557E66-2618-4671-B306-33FB201206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70392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342D9A-EB1F-4F6D-8F72-5E8D6563D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Verification - Cardinality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C88FC3-02FE-445F-A6C9-8876C3C2B1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2012, I started with X customers, vendors, items, SOs, PO, posted GL journals, Fixed assets, Production Orders, Main Accounts</a:t>
            </a:r>
          </a:p>
          <a:p>
            <a:r>
              <a:rPr lang="en-US" dirty="0"/>
              <a:t>Identify key areas for each legal entity and measure the counts for each system: 2012 vs 365</a:t>
            </a:r>
          </a:p>
          <a:p>
            <a:r>
              <a:rPr lang="en-US" dirty="0"/>
              <a:t>Exporting values on screen to excel from both systems</a:t>
            </a:r>
          </a:p>
          <a:p>
            <a:r>
              <a:rPr lang="en-US" dirty="0"/>
              <a:t>Use Data Entities in 365 to export the same data to compare to exported from 365 screens as well as 2012 screens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53498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1A62B1-4C32-464E-947E-2AB8BDF7E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 Pages and Entities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37D3FE2-5E1F-4D34-ACA3-FFA5E2629F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24653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57B21C-5431-413F-B52A-70117149E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 Pages and Entities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DE21FD2-EBE9-411D-B654-836F315F13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9932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CBA949-982D-4514-B9B0-BD0E1494C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b" anchorCtr="0"/>
          <a:lstStyle/>
          <a:p>
            <a:r>
              <a:rPr lang="en-US" dirty="0"/>
              <a:t>Planning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708CAF3-A002-4373-A5C6-44361EE0EB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When</a:t>
            </a:r>
          </a:p>
          <a:p>
            <a:pPr lvl="1"/>
            <a:r>
              <a:rPr lang="en-US" dirty="0"/>
              <a:t>After code has been upgraded to F&amp;O If…</a:t>
            </a:r>
          </a:p>
          <a:p>
            <a:pPr lvl="2"/>
            <a:r>
              <a:rPr lang="en-US" dirty="0"/>
              <a:t>Same level of functionality and just upgrading to new version</a:t>
            </a:r>
          </a:p>
          <a:p>
            <a:pPr lvl="1"/>
            <a:r>
              <a:rPr lang="en-US" dirty="0"/>
              <a:t>Now If…</a:t>
            </a:r>
          </a:p>
          <a:p>
            <a:pPr lvl="2"/>
            <a:r>
              <a:rPr lang="en-US" dirty="0"/>
              <a:t>Expect major re-writes, changes or similar</a:t>
            </a:r>
          </a:p>
          <a:p>
            <a:pPr lvl="2"/>
            <a:r>
              <a:rPr lang="en-US" dirty="0"/>
              <a:t>Just want to see what issues there may be</a:t>
            </a:r>
          </a:p>
          <a:p>
            <a:pPr lvl="1"/>
            <a:r>
              <a:rPr lang="en-US" dirty="0"/>
              <a:t>Repeatedly</a:t>
            </a:r>
          </a:p>
          <a:p>
            <a:pPr lvl="2"/>
            <a:r>
              <a:rPr lang="en-US" dirty="0"/>
              <a:t>Initial set of upgrades to identify and address issues</a:t>
            </a:r>
          </a:p>
          <a:p>
            <a:pPr lvl="2"/>
            <a:r>
              <a:rPr lang="en-US" dirty="0"/>
              <a:t>Recommend at least 5 times</a:t>
            </a:r>
          </a:p>
          <a:p>
            <a:pPr lvl="1"/>
            <a:r>
              <a:rPr lang="en-US" dirty="0"/>
              <a:t>Lock in process as best you can for go live</a:t>
            </a:r>
          </a:p>
        </p:txBody>
      </p:sp>
    </p:spTree>
    <p:extLst>
      <p:ext uri="{BB962C8B-B14F-4D97-AF65-F5344CB8AC3E}">
        <p14:creationId xmlns:p14="http://schemas.microsoft.com/office/powerpoint/2010/main" val="223323852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45CA40-C08A-46AE-912D-3DD6B192E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Entities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B9F2E42-CEDF-43E3-8413-774AA3BEBC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02403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9AF8A2-3560-4403-B5E2-0556099712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Verification – Summation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1EC3DD-0AB1-42B7-B2BA-6372914BD0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Do my account balances match?</a:t>
            </a:r>
          </a:p>
          <a:p>
            <a:pPr lvl="1"/>
            <a:r>
              <a:rPr lang="en-US" dirty="0"/>
              <a:t>AX 2012: General Ledger &gt; Reports &gt; Transactions &gt; Dimension Statement</a:t>
            </a:r>
          </a:p>
          <a:p>
            <a:pPr lvl="1"/>
            <a:r>
              <a:rPr lang="en-US" dirty="0"/>
              <a:t>F&amp;O: General Ledger &gt; Inquiries and Reports &gt; Ledger Reports &gt; Dimension Statement</a:t>
            </a:r>
          </a:p>
          <a:p>
            <a:r>
              <a:rPr lang="en-US" dirty="0"/>
              <a:t>What about transaction Balances?</a:t>
            </a:r>
          </a:p>
          <a:p>
            <a:pPr lvl="1"/>
            <a:r>
              <a:rPr lang="en-US" dirty="0"/>
              <a:t>General Ledger &gt; Common &gt; Accounting Source Explorer</a:t>
            </a:r>
          </a:p>
          <a:p>
            <a:pPr lvl="1"/>
            <a:r>
              <a:rPr lang="en-US" dirty="0"/>
              <a:t>F&amp;O: General Ledger &gt; Inquiries and Reports &gt; Accounting Source Explorer</a:t>
            </a:r>
          </a:p>
        </p:txBody>
      </p:sp>
    </p:spTree>
    <p:extLst>
      <p:ext uri="{BB962C8B-B14F-4D97-AF65-F5344CB8AC3E}">
        <p14:creationId xmlns:p14="http://schemas.microsoft.com/office/powerpoint/2010/main" val="147166680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CCA98A-0405-4C1F-B520-1AED6D1DA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Verification – Summation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076173-A2C4-4F14-AD70-0F2907570E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Does my trial balance match?</a:t>
            </a:r>
          </a:p>
          <a:p>
            <a:pPr lvl="1"/>
            <a:r>
              <a:rPr lang="en-US" dirty="0"/>
              <a:t>AX 2012: General Ledger &gt; Common &gt; Trial Balance</a:t>
            </a:r>
          </a:p>
          <a:p>
            <a:pPr lvl="1"/>
            <a:r>
              <a:rPr lang="en-US" dirty="0"/>
              <a:t>F&amp;O: General Ledger &gt; Inquiries and Reports &gt; Ledger Reports &gt; Trial Balance</a:t>
            </a:r>
          </a:p>
          <a:p>
            <a:r>
              <a:rPr lang="en-US" dirty="0"/>
              <a:t>Do my Management Reporter / Finance Reports match?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100870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22E5C-39DA-44C1-BD54-03866F067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Closing Out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F364D8-4C0F-4918-8C0B-54A8A229F3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Adding users (back) from outside the organization</a:t>
            </a:r>
          </a:p>
          <a:p>
            <a:r>
              <a:rPr lang="en-US" dirty="0"/>
              <a:t>For each company, re-setup print management settings</a:t>
            </a:r>
          </a:p>
          <a:p>
            <a:r>
              <a:rPr lang="en-US" dirty="0"/>
              <a:t>Visit Finance Reporting Setup form and review</a:t>
            </a:r>
          </a:p>
          <a:p>
            <a:r>
              <a:rPr lang="en-US" dirty="0"/>
              <a:t>Document Management</a:t>
            </a:r>
          </a:p>
          <a:p>
            <a:r>
              <a:rPr lang="en-US" dirty="0"/>
              <a:t>Print Management</a:t>
            </a:r>
          </a:p>
          <a:p>
            <a:r>
              <a:rPr lang="en-US" dirty="0"/>
              <a:t>Retail / Commerce</a:t>
            </a:r>
          </a:p>
          <a:p>
            <a:pPr lvl="1"/>
            <a:r>
              <a:rPr lang="en-US" dirty="0"/>
              <a:t>Review Stores and POS setup</a:t>
            </a:r>
          </a:p>
          <a:p>
            <a:pPr lvl="1"/>
            <a:r>
              <a:rPr lang="en-US" dirty="0"/>
              <a:t>Review scheduler and channel database setups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968570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97044-958D-44DA-9A1D-5AC533AAE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Closing Out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CBDD05-813D-4C06-B2D3-1BFF23F357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Capacity Synchronization</a:t>
            </a:r>
          </a:p>
          <a:p>
            <a:pPr lvl="1"/>
            <a:r>
              <a:rPr lang="en-US" dirty="0"/>
              <a:t>Project management and accounting &gt; Inquiries and reports &gt; Capacity synchronization</a:t>
            </a:r>
          </a:p>
          <a:p>
            <a:pPr lvl="1"/>
            <a:r>
              <a:rPr lang="en-US" dirty="0"/>
              <a:t>Intercompany: Project management and accounting &gt; Setup &gt; Posting &gt; Ledger posting setup</a:t>
            </a:r>
          </a:p>
          <a:p>
            <a:r>
              <a:rPr lang="en-US" dirty="0"/>
              <a:t>Budgeting</a:t>
            </a:r>
          </a:p>
          <a:p>
            <a:pPr lvl="1"/>
            <a:r>
              <a:rPr lang="en-US" dirty="0"/>
              <a:t>Budgeting &gt; Setup &gt; Budget planning &gt; Budget planning configuration</a:t>
            </a:r>
          </a:p>
          <a:p>
            <a:pPr lvl="1"/>
            <a:r>
              <a:rPr lang="en-US" dirty="0"/>
              <a:t>Columns and Layouts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3254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Wallpapers ID:1062064">
            <a:extLst>
              <a:ext uri="{FF2B5EF4-FFF2-40B4-BE49-F238E27FC236}">
                <a16:creationId xmlns:a16="http://schemas.microsoft.com/office/drawing/2014/main" id="{63AA36A1-E8D9-4C40-95E2-838CAEB97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C3B4BA2-E8D0-4305-B880-34ED32B53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Ready Go Live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45A73E-56A8-4100-861D-4E124D5F5C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Run 2012 Upgrade Checklist (if possible)</a:t>
            </a:r>
          </a:p>
          <a:p>
            <a:r>
              <a:rPr lang="en-US" dirty="0"/>
              <a:t>Stop 2012 AOSs</a:t>
            </a:r>
          </a:p>
          <a:p>
            <a:r>
              <a:rPr lang="en-US" dirty="0"/>
              <a:t>Get 2012 Database Backup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FF0000">
                    <a:alpha val="10000"/>
                  </a:srgbClr>
                </a:solidFill>
              </a:rPr>
              <a:t>May we never need you again</a:t>
            </a:r>
          </a:p>
        </p:txBody>
      </p:sp>
    </p:spTree>
    <p:extLst>
      <p:ext uri="{BB962C8B-B14F-4D97-AF65-F5344CB8AC3E}">
        <p14:creationId xmlns:p14="http://schemas.microsoft.com/office/powerpoint/2010/main" val="57361755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CD9290-B350-4829-A7D3-BCB465E39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Ready To Go Live – 3 hops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A1FA1C-27A7-4E82-87D4-F2E6DE78756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Stop PROD 2012 AOSs</a:t>
            </a:r>
          </a:p>
          <a:p>
            <a:r>
              <a:rPr lang="en-US" dirty="0"/>
              <a:t>Get PROD 2012 Database Backup</a:t>
            </a:r>
          </a:p>
          <a:p>
            <a:r>
              <a:rPr lang="en-US" dirty="0"/>
              <a:t>Restore in environment with KB</a:t>
            </a:r>
          </a:p>
          <a:p>
            <a:r>
              <a:rPr lang="en-US" dirty="0"/>
              <a:t>Sync DB</a:t>
            </a:r>
          </a:p>
          <a:p>
            <a:r>
              <a:rPr lang="en-US" dirty="0"/>
              <a:t>Run 2012 Database Upgrade </a:t>
            </a:r>
          </a:p>
          <a:p>
            <a:r>
              <a:rPr lang="en-US" dirty="0"/>
              <a:t>Run 2012 Upgrade Checklist</a:t>
            </a:r>
          </a:p>
          <a:p>
            <a:r>
              <a:rPr lang="en-US" dirty="0"/>
              <a:t>Stop AOS</a:t>
            </a:r>
          </a:p>
          <a:p>
            <a:r>
              <a:rPr lang="en-US" dirty="0"/>
              <a:t>Get 2012 Database Backup from environment with KB</a:t>
            </a:r>
          </a:p>
          <a:p>
            <a:r>
              <a:rPr lang="en-US" dirty="0"/>
              <a:t>Restore in F&amp;O T1 Environment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490F54E-E73C-4F34-8C50-7E325D490B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4133981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Run F&amp;O Database Upgrade</a:t>
            </a:r>
          </a:p>
          <a:p>
            <a:r>
              <a:rPr lang="en-US" dirty="0"/>
              <a:t>Run Verifications</a:t>
            </a:r>
          </a:p>
          <a:p>
            <a:r>
              <a:rPr lang="en-US" dirty="0"/>
              <a:t>Export as </a:t>
            </a:r>
            <a:r>
              <a:rPr lang="en-US" dirty="0" err="1"/>
              <a:t>bacpac</a:t>
            </a:r>
            <a:endParaRPr lang="en-US" dirty="0"/>
          </a:p>
          <a:p>
            <a:r>
              <a:rPr lang="en-US" dirty="0"/>
              <a:t>Upload to LCS</a:t>
            </a:r>
          </a:p>
          <a:p>
            <a:r>
              <a:rPr lang="en-US" dirty="0"/>
              <a:t>Restore in UAT</a:t>
            </a:r>
          </a:p>
          <a:p>
            <a:r>
              <a:rPr lang="en-US" dirty="0"/>
              <a:t>Verify again with users</a:t>
            </a:r>
          </a:p>
          <a:p>
            <a:r>
              <a:rPr lang="en-US" dirty="0"/>
              <a:t>Backup from LCS</a:t>
            </a:r>
          </a:p>
          <a:p>
            <a:r>
              <a:rPr lang="en-US" dirty="0"/>
              <a:t>Request Restore in PROD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D3CF24C-9F15-4777-8733-5F4141E18F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6181" y="1825625"/>
            <a:ext cx="1047619" cy="44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80986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ECF6B76-3226-424A-A48B-946ACFD59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Ready To Go Live – 2 hops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2300FF-4C26-4840-8292-6207EBB208B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Run 2012 Upgrade Checklist</a:t>
            </a:r>
          </a:p>
          <a:p>
            <a:r>
              <a:rPr lang="en-US" dirty="0"/>
              <a:t>Stop 2012 AOSs</a:t>
            </a:r>
          </a:p>
          <a:p>
            <a:r>
              <a:rPr lang="en-US" dirty="0"/>
              <a:t>Get 2012 Database Backup</a:t>
            </a:r>
          </a:p>
          <a:p>
            <a:r>
              <a:rPr lang="en-US" dirty="0"/>
              <a:t>Restore in F&amp;O T1 Environment</a:t>
            </a:r>
          </a:p>
          <a:p>
            <a:r>
              <a:rPr lang="en-US" dirty="0"/>
              <a:t>Run F&amp;O Database Upgrade</a:t>
            </a:r>
          </a:p>
          <a:p>
            <a:r>
              <a:rPr lang="en-US" dirty="0"/>
              <a:t>Run Verifications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89221E0-5D6E-4622-8D50-06F30C46B9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3886200" cy="4351338"/>
          </a:xfrm>
        </p:spPr>
        <p:txBody>
          <a:bodyPr/>
          <a:lstStyle/>
          <a:p>
            <a:r>
              <a:rPr lang="en-US" dirty="0"/>
              <a:t>Export as </a:t>
            </a:r>
            <a:r>
              <a:rPr lang="en-US" dirty="0" err="1"/>
              <a:t>bacpac</a:t>
            </a:r>
            <a:endParaRPr lang="en-US" dirty="0"/>
          </a:p>
          <a:p>
            <a:r>
              <a:rPr lang="en-US" dirty="0"/>
              <a:t>Upload to LCS</a:t>
            </a:r>
          </a:p>
          <a:p>
            <a:r>
              <a:rPr lang="en-US" dirty="0"/>
              <a:t>Restore in UAT</a:t>
            </a:r>
          </a:p>
          <a:p>
            <a:r>
              <a:rPr lang="en-US" dirty="0"/>
              <a:t>Verify again</a:t>
            </a:r>
          </a:p>
          <a:p>
            <a:r>
              <a:rPr lang="en-US" dirty="0"/>
              <a:t>Backup with LCS</a:t>
            </a:r>
          </a:p>
          <a:p>
            <a:r>
              <a:rPr lang="en-US" dirty="0"/>
              <a:t>Request Restore in PROD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8315ED-DF6E-4F7F-9FD9-CF0C4C6FB0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5229" y="2115579"/>
            <a:ext cx="1428571" cy="37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91809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B27618-F160-45F4-97EF-5441013564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Ready To Go Live – 1 hop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C86EE0-A828-4F19-8EE9-08213E045F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Run 2012 Upgrade Checklist</a:t>
            </a:r>
          </a:p>
          <a:p>
            <a:r>
              <a:rPr lang="en-US" dirty="0"/>
              <a:t>Stop 2012 AOSs</a:t>
            </a:r>
          </a:p>
          <a:p>
            <a:r>
              <a:rPr lang="en-US" dirty="0"/>
              <a:t>Get 2012 Database Backup as </a:t>
            </a:r>
            <a:r>
              <a:rPr lang="en-US" dirty="0" err="1"/>
              <a:t>bacpac</a:t>
            </a:r>
            <a:endParaRPr lang="en-US" dirty="0"/>
          </a:p>
          <a:p>
            <a:r>
              <a:rPr lang="en-US" dirty="0"/>
              <a:t>Upload to LCS</a:t>
            </a:r>
          </a:p>
          <a:p>
            <a:r>
              <a:rPr lang="en-US" dirty="0"/>
              <a:t>Restore Database in UAT</a:t>
            </a:r>
          </a:p>
          <a:p>
            <a:r>
              <a:rPr lang="en-US" dirty="0"/>
              <a:t>Deploy Database upgrade package</a:t>
            </a:r>
          </a:p>
          <a:p>
            <a:r>
              <a:rPr lang="en-US" dirty="0"/>
              <a:t>Verify</a:t>
            </a:r>
          </a:p>
          <a:p>
            <a:r>
              <a:rPr lang="en-US" dirty="0"/>
              <a:t>Request Restore in PROD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F2D9B2-CAF4-4CB5-9257-4AC31A8578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6181" y="2615579"/>
            <a:ext cx="1247619" cy="27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0385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8184AC-8FD7-4FEA-9722-10B0038B4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pic>
        <p:nvPicPr>
          <p:cNvPr id="2050" name="Picture 2" descr="Amazon.com: WillettaStore Mark of The Doom Slayer - Red Stickers ...">
            <a:extLst>
              <a:ext uri="{FF2B5EF4-FFF2-40B4-BE49-F238E27FC236}">
                <a16:creationId xmlns:a16="http://schemas.microsoft.com/office/drawing/2014/main" id="{2F5B7656-6211-4D0F-92D5-0DCD8BCA6DC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alphaModFix amt="2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2462" y="1797345"/>
            <a:ext cx="4351338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13950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CBA949-982D-4514-B9B0-BD0E1494C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b" anchorCtr="0"/>
          <a:lstStyle/>
          <a:p>
            <a:r>
              <a:rPr lang="en-US" dirty="0"/>
              <a:t>Planning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9474F0D-93CF-40D1-ABB6-D7BEE6C70F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37852" y="1825625"/>
            <a:ext cx="891629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99246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sign&#10;&#10;Description automatically generated">
            <a:extLst>
              <a:ext uri="{FF2B5EF4-FFF2-40B4-BE49-F238E27FC236}">
                <a16:creationId xmlns:a16="http://schemas.microsoft.com/office/drawing/2014/main" id="{91A0AA69-577F-476F-B6AD-B81CC81C6E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2117" y="2500870"/>
            <a:ext cx="6247767" cy="1874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6695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CBA949-982D-4514-B9B0-BD0E1494C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b" anchorCtr="0"/>
          <a:lstStyle/>
          <a:p>
            <a:r>
              <a:rPr lang="en-US" dirty="0"/>
              <a:t>Planning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FE5B29F-344E-49C8-9038-F21DF1AFC8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37852" y="1825625"/>
            <a:ext cx="8916295" cy="4351338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D2860885-F9D1-4BB4-964E-00F29C7FC7DA}"/>
              </a:ext>
            </a:extLst>
          </p:cNvPr>
          <p:cNvSpPr/>
          <p:nvPr/>
        </p:nvSpPr>
        <p:spPr>
          <a:xfrm>
            <a:off x="7192651" y="2318994"/>
            <a:ext cx="1659118" cy="603316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Application</a:t>
            </a:r>
          </a:p>
        </p:txBody>
      </p:sp>
      <p:sp>
        <p:nvSpPr>
          <p:cNvPr id="7" name="Arrow: Left 6">
            <a:extLst>
              <a:ext uri="{FF2B5EF4-FFF2-40B4-BE49-F238E27FC236}">
                <a16:creationId xmlns:a16="http://schemas.microsoft.com/office/drawing/2014/main" id="{F7BE68DD-96B8-40B2-8423-AE23DD2D7F6E}"/>
              </a:ext>
            </a:extLst>
          </p:cNvPr>
          <p:cNvSpPr/>
          <p:nvPr/>
        </p:nvSpPr>
        <p:spPr>
          <a:xfrm>
            <a:off x="10268933" y="2479249"/>
            <a:ext cx="1533425" cy="603316"/>
          </a:xfrm>
          <a:prstGeom prst="lef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Segoe UI" panose="020B0502040204020203" pitchFamily="34" charset="0"/>
              </a:rPr>
              <a:t>Kernel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49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theme/theme1.xml><?xml version="1.0" encoding="utf-8"?>
<a:theme xmlns:a="http://schemas.openxmlformats.org/drawingml/2006/main" name="1_Office Theme">
  <a:themeElements>
    <a:clrScheme name="Focus">
      <a:dk1>
        <a:srgbClr val="3F454F"/>
      </a:dk1>
      <a:lt1>
        <a:srgbClr val="FFFFFF"/>
      </a:lt1>
      <a:dk2>
        <a:srgbClr val="3353FF"/>
      </a:dk2>
      <a:lt2>
        <a:srgbClr val="EBEBEC"/>
      </a:lt2>
      <a:accent1>
        <a:srgbClr val="FE8B00"/>
      </a:accent1>
      <a:accent2>
        <a:srgbClr val="EA0029"/>
      </a:accent2>
      <a:accent3>
        <a:srgbClr val="3D1B52"/>
      </a:accent3>
      <a:accent4>
        <a:srgbClr val="FFB71B"/>
      </a:accent4>
      <a:accent5>
        <a:srgbClr val="0093C9"/>
      </a:accent5>
      <a:accent6>
        <a:srgbClr val="80BC00"/>
      </a:accent6>
      <a:hlink>
        <a:srgbClr val="001F60"/>
      </a:hlink>
      <a:folHlink>
        <a:srgbClr val="752775"/>
      </a:folHlink>
    </a:clrScheme>
    <a:fontScheme name="DC - Segoe">
      <a:majorFont>
        <a:latin typeface="Segoe UI Black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Focus">
      <a:dk1>
        <a:srgbClr val="3F454F"/>
      </a:dk1>
      <a:lt1>
        <a:srgbClr val="FFFFFF"/>
      </a:lt1>
      <a:dk2>
        <a:srgbClr val="3353FF"/>
      </a:dk2>
      <a:lt2>
        <a:srgbClr val="EBEBEC"/>
      </a:lt2>
      <a:accent1>
        <a:srgbClr val="FE8B00"/>
      </a:accent1>
      <a:accent2>
        <a:srgbClr val="EA0029"/>
      </a:accent2>
      <a:accent3>
        <a:srgbClr val="3D1B52"/>
      </a:accent3>
      <a:accent4>
        <a:srgbClr val="FFB71B"/>
      </a:accent4>
      <a:accent5>
        <a:srgbClr val="0093C9"/>
      </a:accent5>
      <a:accent6>
        <a:srgbClr val="80BC00"/>
      </a:accent6>
      <a:hlink>
        <a:srgbClr val="001F60"/>
      </a:hlink>
      <a:folHlink>
        <a:srgbClr val="752775"/>
      </a:folHlink>
    </a:clrScheme>
    <a:fontScheme name="DC - Segoe">
      <a:majorFont>
        <a:latin typeface="segoe ui black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Focus">
      <a:dk1>
        <a:srgbClr val="3F454F"/>
      </a:dk1>
      <a:lt1>
        <a:srgbClr val="FFFFFF"/>
      </a:lt1>
      <a:dk2>
        <a:srgbClr val="3353FF"/>
      </a:dk2>
      <a:lt2>
        <a:srgbClr val="EBEBEC"/>
      </a:lt2>
      <a:accent1>
        <a:srgbClr val="FE8B00"/>
      </a:accent1>
      <a:accent2>
        <a:srgbClr val="EA0029"/>
      </a:accent2>
      <a:accent3>
        <a:srgbClr val="3D1B52"/>
      </a:accent3>
      <a:accent4>
        <a:srgbClr val="FFB71B"/>
      </a:accent4>
      <a:accent5>
        <a:srgbClr val="0093C9"/>
      </a:accent5>
      <a:accent6>
        <a:srgbClr val="80BC00"/>
      </a:accent6>
      <a:hlink>
        <a:srgbClr val="001F60"/>
      </a:hlink>
      <a:folHlink>
        <a:srgbClr val="752775"/>
      </a:folHlink>
    </a:clrScheme>
    <a:fontScheme name="DC - Segoe">
      <a:majorFont>
        <a:latin typeface="segoe ui black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8C27F6A29DBC5499A29145CCF8A6FEF" ma:contentTypeVersion="15" ma:contentTypeDescription="Create a new document." ma:contentTypeScope="" ma:versionID="6246174e4d2cd2c090d202f34aec6975">
  <xsd:schema xmlns:xsd="http://www.w3.org/2001/XMLSchema" xmlns:xs="http://www.w3.org/2001/XMLSchema" xmlns:p="http://schemas.microsoft.com/office/2006/metadata/properties" xmlns:ns2="bb5988d6-8fef-43bf-8684-73b55c79ce34" xmlns:ns3="3dd97c74-5ef0-47a1-a0c0-112a138906c0" targetNamespace="http://schemas.microsoft.com/office/2006/metadata/properties" ma:root="true" ma:fieldsID="ccc0b60ace2116ecc5954db4535ae426" ns2:_="" ns3:_="">
    <xsd:import namespace="bb5988d6-8fef-43bf-8684-73b55c79ce34"/>
    <xsd:import namespace="3dd97c74-5ef0-47a1-a0c0-112a138906c0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ingHintHash" minOccurs="0"/>
                <xsd:element ref="ns2:SharedWithDetails" minOccurs="0"/>
                <xsd:element ref="ns2:LastSharedByUser" minOccurs="0"/>
                <xsd:element ref="ns2:LastSharedByTime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Location" minOccurs="0"/>
                <xsd:element ref="ns3:MediaServiceOCR" minOccurs="0"/>
                <xsd:element ref="ns3:MediaServiceEventHashCode" minOccurs="0"/>
                <xsd:element ref="ns3:MediaServiceGenerationTime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b5988d6-8fef-43bf-8684-73b55c79ce34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ingHintHash" ma:index="9" nillable="true" ma:displayName="Sharing Hint Hash" ma:internalName="SharingHintHash" ma:readOnly="true">
      <xsd:simpleType>
        <xsd:restriction base="dms:Text"/>
      </xsd:simpleType>
    </xsd:element>
    <xsd:element name="SharedWithDetails" ma:index="1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1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2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dd97c74-5ef0-47a1-a0c0-112a138906c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3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4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5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6" nillable="true" ma:displayName="MediaServiceAutoTags" ma:description="" ma:internalName="MediaServiceAutoTags" ma:readOnly="true">
      <xsd:simpleType>
        <xsd:restriction base="dms:Text"/>
      </xsd:simpleType>
    </xsd:element>
    <xsd:element name="MediaServiceLocation" ma:index="17" nillable="true" ma:displayName="MediaServiceLocation" ma:description="" ma:internalName="MediaServiceLocation" ma:readOnly="true">
      <xsd:simpleType>
        <xsd:restriction base="dms:Text"/>
      </xsd:simpleType>
    </xsd:element>
    <xsd:element name="MediaServiceOCR" ma:index="18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20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21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2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5B9E768-80CF-4139-8550-E79E03DA93C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b5988d6-8fef-43bf-8684-73b55c79ce34"/>
    <ds:schemaRef ds:uri="3dd97c74-5ef0-47a1-a0c0-112a138906c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924B060-7574-449B-A729-68ECD5F7BE80}">
  <ds:schemaRefs>
    <ds:schemaRef ds:uri="http://www.w3.org/XML/1998/namespace"/>
    <ds:schemaRef ds:uri="3dd97c74-5ef0-47a1-a0c0-112a138906c0"/>
    <ds:schemaRef ds:uri="http://schemas.microsoft.com/office/2006/documentManagement/types"/>
    <ds:schemaRef ds:uri="http://purl.org/dc/terms/"/>
    <ds:schemaRef ds:uri="http://schemas.microsoft.com/office/2006/metadata/properties"/>
    <ds:schemaRef ds:uri="bb5988d6-8fef-43bf-8684-73b55c79ce34"/>
    <ds:schemaRef ds:uri="http://purl.org/dc/dcmitype/"/>
    <ds:schemaRef ds:uri="http://purl.org/dc/elements/1.1/"/>
    <ds:schemaRef ds:uri="http://schemas.microsoft.com/office/infopath/2007/PartnerControls"/>
    <ds:schemaRef ds:uri="http://schemas.openxmlformats.org/package/2006/metadata/core-properties"/>
  </ds:schemaRefs>
</ds:datastoreItem>
</file>

<file path=customXml/itemProps3.xml><?xml version="1.0" encoding="utf-8"?>
<ds:datastoreItem xmlns:ds="http://schemas.openxmlformats.org/officeDocument/2006/customXml" ds:itemID="{F927BEEE-6638-43A2-8364-CD2C1702069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2704</TotalTime>
  <Words>2646</Words>
  <Application>Microsoft Office PowerPoint</Application>
  <PresentationFormat>Widescreen</PresentationFormat>
  <Paragraphs>443</Paragraphs>
  <Slides>80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80</vt:i4>
      </vt:variant>
    </vt:vector>
  </HeadingPairs>
  <TitlesOfParts>
    <vt:vector size="91" baseType="lpstr">
      <vt:lpstr>Arial</vt:lpstr>
      <vt:lpstr>Barlow</vt:lpstr>
      <vt:lpstr>Calibri</vt:lpstr>
      <vt:lpstr>Consolas</vt:lpstr>
      <vt:lpstr>Segoe UI</vt:lpstr>
      <vt:lpstr>Segoe UI</vt:lpstr>
      <vt:lpstr>Segoe UI Black</vt:lpstr>
      <vt:lpstr>Segoe UI Black</vt:lpstr>
      <vt:lpstr>1_Office Theme</vt:lpstr>
      <vt:lpstr>Office Theme</vt:lpstr>
      <vt:lpstr>2_Office Theme</vt:lpstr>
      <vt:lpstr>Data Upgrade From 2012 to D365: Technical Process, Issues and Resolutions</vt:lpstr>
      <vt:lpstr>Nathan Clouse </vt:lpstr>
      <vt:lpstr>Overview</vt:lpstr>
      <vt:lpstr>AX 2012</vt:lpstr>
      <vt:lpstr>Planning</vt:lpstr>
      <vt:lpstr>Planning</vt:lpstr>
      <vt:lpstr>Planning</vt:lpstr>
      <vt:lpstr>Planning</vt:lpstr>
      <vt:lpstr>Planning</vt:lpstr>
      <vt:lpstr>Planning</vt:lpstr>
      <vt:lpstr>Pre-Execution</vt:lpstr>
      <vt:lpstr>Pre-Execution</vt:lpstr>
      <vt:lpstr>Consistency Check - Overview</vt:lpstr>
      <vt:lpstr>Consistency Check - Module</vt:lpstr>
      <vt:lpstr>Consistency Checks – Check/Fix</vt:lpstr>
      <vt:lpstr>Consistency Checks</vt:lpstr>
      <vt:lpstr>Consistency Checks</vt:lpstr>
      <vt:lpstr>Pre-Execution</vt:lpstr>
      <vt:lpstr>Execution</vt:lpstr>
      <vt:lpstr>Execution</vt:lpstr>
      <vt:lpstr>Last Step For T1</vt:lpstr>
      <vt:lpstr>Last Step for T2 and Above</vt:lpstr>
      <vt:lpstr>Final Step for T2 and Above </vt:lpstr>
      <vt:lpstr>Upload to LCS</vt:lpstr>
      <vt:lpstr>D365 F&amp;O</vt:lpstr>
      <vt:lpstr>Planning</vt:lpstr>
      <vt:lpstr>Planning</vt:lpstr>
      <vt:lpstr>Planning</vt:lpstr>
      <vt:lpstr>PowerPoint Presentation</vt:lpstr>
      <vt:lpstr>PowerPoint Presentation</vt:lpstr>
      <vt:lpstr>Planning</vt:lpstr>
      <vt:lpstr>Execution</vt:lpstr>
      <vt:lpstr>Execution</vt:lpstr>
      <vt:lpstr>Using LCS</vt:lpstr>
      <vt:lpstr>Using Local Package</vt:lpstr>
      <vt:lpstr>Quick Install - RunAll</vt:lpstr>
      <vt:lpstr>Advanced</vt:lpstr>
      <vt:lpstr>Set Topology</vt:lpstr>
      <vt:lpstr>Generate Runbook</vt:lpstr>
      <vt:lpstr>Import Runbook </vt:lpstr>
      <vt:lpstr>Execute Runbook</vt:lpstr>
      <vt:lpstr>Execution Suggestions</vt:lpstr>
      <vt:lpstr>Example</vt:lpstr>
      <vt:lpstr>Re-Run Failed Steps</vt:lpstr>
      <vt:lpstr>Deep Dive Into the Runbook</vt:lpstr>
      <vt:lpstr>Runbook Steps; 1, 2, 3, 4</vt:lpstr>
      <vt:lpstr>Runbook Step; 5</vt:lpstr>
      <vt:lpstr>Runbook Step; 5 (cont.)</vt:lpstr>
      <vt:lpstr>Runbook Step; 6</vt:lpstr>
      <vt:lpstr>Runbook Step; 7</vt:lpstr>
      <vt:lpstr>Runbook Step; 8</vt:lpstr>
      <vt:lpstr>Runbook Step; 9</vt:lpstr>
      <vt:lpstr>Runbook Step; 9 (cont.)</vt:lpstr>
      <vt:lpstr>Runbook Step; 10</vt:lpstr>
      <vt:lpstr>Runbook Step; 11 - 13</vt:lpstr>
      <vt:lpstr>Runbook Step; 14 - 17</vt:lpstr>
      <vt:lpstr>Troubleshooting</vt:lpstr>
      <vt:lpstr>Troubleshooting</vt:lpstr>
      <vt:lpstr>Troubleshooting - Updates</vt:lpstr>
      <vt:lpstr>Troubleshooting – Presync Update</vt:lpstr>
      <vt:lpstr>Troubleshooting – PostSync Insert</vt:lpstr>
      <vt:lpstr>Troubleshooting - Delete</vt:lpstr>
      <vt:lpstr>Troubleshooting – SQL Functions</vt:lpstr>
      <vt:lpstr>Logging</vt:lpstr>
      <vt:lpstr>Logging (cont.)</vt:lpstr>
      <vt:lpstr>Logging (cont.)</vt:lpstr>
      <vt:lpstr>Verification - Cardinality</vt:lpstr>
      <vt:lpstr>List Pages and Entities</vt:lpstr>
      <vt:lpstr>List Pages and Entities</vt:lpstr>
      <vt:lpstr>Data Entities</vt:lpstr>
      <vt:lpstr>Verification – Summation</vt:lpstr>
      <vt:lpstr>Verification – Summation</vt:lpstr>
      <vt:lpstr>Closing Out </vt:lpstr>
      <vt:lpstr>Closing Out </vt:lpstr>
      <vt:lpstr>Ready Go Live</vt:lpstr>
      <vt:lpstr>Ready To Go Live – 3 hops</vt:lpstr>
      <vt:lpstr>Ready To Go Live – 2 hops</vt:lpstr>
      <vt:lpstr>Ready To Go Live – 1 hop</vt:lpstr>
      <vt:lpstr>Questions?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Nathan Clouse</dc:creator>
  <cp:lastModifiedBy>Nathan Clouse</cp:lastModifiedBy>
  <cp:revision>77</cp:revision>
  <dcterms:created xsi:type="dcterms:W3CDTF">2020-05-09T18:45:41Z</dcterms:created>
  <dcterms:modified xsi:type="dcterms:W3CDTF">2020-05-24T02:09:54Z</dcterms:modified>
</cp:coreProperties>
</file>